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10" r:id="rId2"/>
    <p:sldId id="312" r:id="rId3"/>
    <p:sldId id="298" r:id="rId4"/>
    <p:sldId id="299" r:id="rId5"/>
    <p:sldId id="338" r:id="rId6"/>
    <p:sldId id="313" r:id="rId7"/>
    <p:sldId id="316" r:id="rId8"/>
    <p:sldId id="303" r:id="rId9"/>
    <p:sldId id="314" r:id="rId10"/>
    <p:sldId id="322" r:id="rId11"/>
    <p:sldId id="317" r:id="rId12"/>
    <p:sldId id="323" r:id="rId13"/>
    <p:sldId id="318" r:id="rId14"/>
    <p:sldId id="319" r:id="rId15"/>
    <p:sldId id="325" r:id="rId16"/>
    <p:sldId id="324" r:id="rId17"/>
    <p:sldId id="306" r:id="rId18"/>
    <p:sldId id="333" r:id="rId19"/>
    <p:sldId id="334" r:id="rId20"/>
    <p:sldId id="332" r:id="rId21"/>
    <p:sldId id="335" r:id="rId22"/>
    <p:sldId id="336" r:id="rId23"/>
    <p:sldId id="339" r:id="rId24"/>
    <p:sldId id="309" r:id="rId25"/>
    <p:sldId id="266" r:id="rId26"/>
    <p:sldId id="340" r:id="rId27"/>
    <p:sldId id="33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F0F"/>
    <a:srgbClr val="D1913A"/>
    <a:srgbClr val="4A796B"/>
    <a:srgbClr val="C85C3A"/>
    <a:srgbClr val="C4408F"/>
    <a:srgbClr val="691F2D"/>
    <a:srgbClr val="5386D1"/>
    <a:srgbClr val="61B65E"/>
    <a:srgbClr val="171215"/>
    <a:srgbClr val="D63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/>
    <p:restoredTop sz="94646"/>
  </p:normalViewPr>
  <p:slideViewPr>
    <p:cSldViewPr snapToGrid="0" snapToObjects="1">
      <p:cViewPr>
        <p:scale>
          <a:sx n="89" d="100"/>
          <a:sy n="89" d="100"/>
        </p:scale>
        <p:origin x="528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308DC-A4DA-184C-8D1B-7CE006E1356C}" type="datetimeFigureOut">
              <a:rPr lang="en-DE" smtClean="0"/>
              <a:t>03.12.20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AB3B5-928A-3B44-B8B0-21E4668DEF2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480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ruchen8489#!/vizhome/Group14_Spotify_ByDecade/Story?publish=y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ruchen8489#!/vizhome/Group14_Spotify_ByDecade/Story?publish=y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Source: </a:t>
            </a:r>
            <a:r>
              <a:rPr lang="en-GB" dirty="0"/>
              <a:t>https://</a:t>
            </a:r>
            <a:r>
              <a:rPr lang="en-GB" dirty="0" err="1"/>
              <a:t>www.google.com</a:t>
            </a:r>
            <a:r>
              <a:rPr lang="en-GB" dirty="0"/>
              <a:t>/</a:t>
            </a:r>
            <a:r>
              <a:rPr lang="en-GB" dirty="0" err="1"/>
              <a:t>url?sa</a:t>
            </a:r>
            <a:r>
              <a:rPr lang="en-GB" dirty="0"/>
              <a:t>=</a:t>
            </a:r>
            <a:r>
              <a:rPr lang="en-GB" dirty="0" err="1"/>
              <a:t>i&amp;url</a:t>
            </a:r>
            <a:r>
              <a:rPr lang="en-GB" dirty="0"/>
              <a:t>=https%3A%2F%2Fwww.pinterest.com%2Fpin%2F110690103327155160%2F&amp;psig=AOvVaw2tvv-2tiUN4DcT1I4zQm76&amp;ust=1607020242054000&amp;source=</a:t>
            </a:r>
            <a:r>
              <a:rPr lang="en-GB" dirty="0" err="1"/>
              <a:t>images&amp;cd</a:t>
            </a:r>
            <a:r>
              <a:rPr lang="en-GB" dirty="0"/>
              <a:t>=</a:t>
            </a:r>
            <a:r>
              <a:rPr lang="en-GB" dirty="0" err="1"/>
              <a:t>vfe&amp;ved</a:t>
            </a:r>
            <a:r>
              <a:rPr lang="en-GB" dirty="0"/>
              <a:t>=0CAIQjRxqFwoTCOj664v3r-0CFQAAAAAdAAAAABAE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556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developer.spotify.com</a:t>
            </a:r>
            <a:r>
              <a:rPr lang="en-GB" dirty="0"/>
              <a:t>/documentation/web-</a:t>
            </a:r>
            <a:r>
              <a:rPr lang="en-GB" dirty="0" err="1"/>
              <a:t>api</a:t>
            </a:r>
            <a:r>
              <a:rPr lang="en-GB" dirty="0"/>
              <a:t>/reference/object-model/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349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Source: </a:t>
            </a:r>
            <a:r>
              <a:rPr lang="en-GB" dirty="0"/>
              <a:t>https://</a:t>
            </a:r>
            <a:r>
              <a:rPr lang="en-GB" dirty="0" err="1"/>
              <a:t>www.google.com</a:t>
            </a:r>
            <a:r>
              <a:rPr lang="en-GB" dirty="0"/>
              <a:t>/</a:t>
            </a:r>
            <a:r>
              <a:rPr lang="en-GB" dirty="0" err="1"/>
              <a:t>url?sa</a:t>
            </a:r>
            <a:r>
              <a:rPr lang="en-GB" dirty="0"/>
              <a:t>=</a:t>
            </a:r>
            <a:r>
              <a:rPr lang="en-GB" dirty="0" err="1"/>
              <a:t>i&amp;url</a:t>
            </a:r>
            <a:r>
              <a:rPr lang="en-GB" dirty="0"/>
              <a:t>=https%3A%2F%2Fwww.pinterest.com%2Fpin%2F110690103327155160%2F&amp;psig=AOvVaw2tvv-2tiUN4DcT1I4zQm76&amp;ust=1607020242054000&amp;source=</a:t>
            </a:r>
            <a:r>
              <a:rPr lang="en-GB" dirty="0" err="1"/>
              <a:t>images&amp;cd</a:t>
            </a:r>
            <a:r>
              <a:rPr lang="en-GB" dirty="0"/>
              <a:t>=</a:t>
            </a:r>
            <a:r>
              <a:rPr lang="en-GB" dirty="0" err="1"/>
              <a:t>vfe&amp;ved</a:t>
            </a:r>
            <a:r>
              <a:rPr lang="en-GB" dirty="0"/>
              <a:t>=0CAIQjRxqFwoTCOj664v3r-0CFQAAAAAdAAAAABAE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368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Music taste is something that is so different to describe, why not visualise it instead?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449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developer.spotify.com</a:t>
            </a:r>
            <a:r>
              <a:rPr lang="en-GB" dirty="0"/>
              <a:t>/documentation/web-</a:t>
            </a:r>
            <a:r>
              <a:rPr lang="en-GB" dirty="0" err="1"/>
              <a:t>api</a:t>
            </a:r>
            <a:r>
              <a:rPr lang="en-GB" dirty="0"/>
              <a:t>/reference/object-model/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276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Spotify has identified over 1,300 genres in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0637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887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Find out more here: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  <a:hlinkClick r:id="rId3"/>
              </a:rPr>
              <a:t>https://public.tableau.com/profile/ruchen8489#!/vizhome/Group14_Spotify_ByDecade/Story?publish=yes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748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Find out more here: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  <a:hlinkClick r:id="rId3"/>
              </a:rPr>
              <a:t>https://public.tableau.com/profile/ruchen8489#!/vizhome/Group14_Spotify_ByDecade/Story?publish=yes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78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B3B5-928A-3B44-B8B0-21E4668DEF2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690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E3538-29DD-7440-B8B5-62FE0480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4A459E-8FF0-BE46-86F0-D2C0339E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67C88-9946-104F-9B07-0AB05034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194D8-9729-DC4D-BEF6-1C346429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1A78A9-DB1D-7E41-AA40-8CFB0610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03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29F5E-FE2F-E140-A2E8-2D8EB421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095503-FC98-3441-9B0B-39DADFBB6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D5B50-7754-004C-957B-DB494EC4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ACB80F-2767-A943-AE8A-75279BCB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F98BB5-B728-FC4D-B42A-D0F5E78E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38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279924-7CA5-D84D-B948-130C6FEA4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493486-A7B0-B74D-8F67-1427D35F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40589-BFA0-7548-9BB0-9626644F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AB436-463E-8341-83EC-E1498458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729EF-6A83-124F-B059-4ACC18B8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65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6D7D4-16AF-A447-907D-B9EBDE83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3F781-F331-1C47-B383-A8B02DE0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4FBEBA-6FB4-7B4B-AAA5-4C08CDC7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0CCEE8-5FB2-A54D-B879-81C20B07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A884AF-1A79-754B-8B50-6488476B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0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1BF89-2E3E-C646-849B-6144FE7C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85606-1314-1941-9302-EE3096BC0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BCF02-C45E-7A4C-AEB2-D66F9B8B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D931B-F42D-9D4C-B172-8BE696E0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82A12-9865-A742-8BA8-8B2CD949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6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11A53-CE55-8243-9248-BA509661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AE452-B899-5A4E-87A0-C157E6A1A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4634F3-1051-794A-B7FD-786E895F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1EB241-86C9-7D42-8775-4A5909F06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100FA-6328-2945-A227-1F98625D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BC88DA-2D72-7D44-8898-EBF2707A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5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1CCDF-8037-0245-B3B8-CD73AC6A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ACD2A5-E84F-4546-BB71-90B37E1F5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95CBBA-CA4A-7241-87BB-3CF443BB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1451E4-4FF2-3740-B8B7-E6F670EC3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EF0705-8880-3B4C-BF82-9A711A158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0DB025-4617-E54E-B522-A3C48B74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1E61A2-FE91-944D-8AF3-2F4C6944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A73B4-42C9-7441-8169-9514750A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44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D417-FE84-6143-887A-33076488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F9F0AE-320D-EF4A-A938-4144D2F7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66DD0-074A-D94A-A071-813FDBB8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D7DFA1-8A42-2D46-8876-9343CFAF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50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C3731D-316F-A043-AF75-15134BAA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DA1D9-CD52-EE41-962B-FC12080E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E76385-DFB1-0642-A030-77007928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60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9BCFD-781D-1142-9883-EFCD9B99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6371D-4972-3547-AD2D-BDC346C9A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EF9383-8C90-F648-9760-B76551C76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BF765-64C5-7541-965E-E730C8A5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CA9BA4-1D8F-784E-928D-9C398C30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8B7F90-D42D-2442-A7AF-98FBE560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27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1FD89-5BB6-A44C-9C89-3BC57422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9AD433-5859-1046-AD8F-42272A55D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543349-3133-434C-8F32-212BF28C9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B6A1F-7C4D-E94D-81E4-B7D71BA4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53268-6A19-CB4E-8E7B-58CB7082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B1F81-E257-CD44-BD4E-875B004D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25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477832-8A8C-AC4C-90D0-1579EE07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B26D4D-C325-7B4B-8D9D-11109E5A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C4396-48FB-FC4E-9745-59763324D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F5C4-E3A5-A34D-99A0-A689BA5A086A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9F123-385F-AF4E-9611-E3E336382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9BB39-C6D2-8645-A936-97A210AF3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56292-730A-534F-B431-7F5B4004D0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27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ublic.tableau.com/profile/ruchen8489#!/vizhome/Group14_Spotify_ByDecade/Story?publish=yes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profile/sammy.chen#!/vizhome/Musictrendandtasteanalysisbycountry/Dashboard1?publish=yes" TargetMode="Externa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profile/sammy.chen#!/vizhome/Musictrendandtasteanalysisbycountry/Dashboard1?publish=y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ublic.tableau.com/profile/sammy.chen#!/vizhome/Musictrendandtasteanalysisbycountry/Dashboard1?publish=y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public.tableau.com/profile/sammy.chen#!/vizhome/Musictrendandtasteanalysisbycountry/Dashboard1?publish=y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yrics.com/" TargetMode="External"/><Relationship Id="rId5" Type="http://schemas.openxmlformats.org/officeDocument/2006/relationships/hyperlink" Target="https://spotifycharts.com/regional" TargetMode="External"/><Relationship Id="rId4" Type="http://schemas.openxmlformats.org/officeDocument/2006/relationships/hyperlink" Target="https://www.kaggle.com/yamaerenay/spotify-dataset-19212020-160k-tracks/discus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developer.spotify.com/documentation/web-api/reference/object-model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is effective visualization shows how your music streaming habits offer a  window into who you are. With her expli… | Music streaming, Streaming, Data  visualization">
            <a:extLst>
              <a:ext uri="{FF2B5EF4-FFF2-40B4-BE49-F238E27FC236}">
                <a16:creationId xmlns:a16="http://schemas.microsoft.com/office/drawing/2014/main" id="{27D80372-02F4-A74F-890C-FDD1FBB5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A6744B-65AE-B844-932C-32A982CDD3C2}"/>
              </a:ext>
            </a:extLst>
          </p:cNvPr>
          <p:cNvSpPr/>
          <p:nvPr/>
        </p:nvSpPr>
        <p:spPr>
          <a:xfrm>
            <a:off x="0" y="-85344"/>
            <a:ext cx="6425184" cy="6943344"/>
          </a:xfrm>
          <a:prstGeom prst="rect">
            <a:avLst/>
          </a:prstGeom>
          <a:solidFill>
            <a:srgbClr val="17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BCDF0E6F-26C1-7B41-9B68-FFF0A4FD4AEA}"/>
              </a:ext>
            </a:extLst>
          </p:cNvPr>
          <p:cNvSpPr txBox="1"/>
          <p:nvPr/>
        </p:nvSpPr>
        <p:spPr>
          <a:xfrm>
            <a:off x="243840" y="2351782"/>
            <a:ext cx="518160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you listen to says a lot about who you are</a:t>
            </a:r>
            <a:endParaRPr kumimoji="1" lang="en-US" altLang="zh-CN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0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7069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are Today’s Top Hits today’s top hits?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AA518-0FB4-0446-9280-170581FE24E7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76072EC6-F2F2-C646-AB54-E37BDA62D803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1" name="Picture 2" descr="Spotify — Logo and Brand Assets">
              <a:extLst>
                <a:ext uri="{FF2B5EF4-FFF2-40B4-BE49-F238E27FC236}">
                  <a16:creationId xmlns:a16="http://schemas.microsoft.com/office/drawing/2014/main" id="{CB60A4C0-98B6-CE4E-8CBD-C3EB84C6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E385C51-29D9-5C4A-AAC9-C232AA65ECC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53" name="文本框 22">
                <a:extLst>
                  <a:ext uri="{FF2B5EF4-FFF2-40B4-BE49-F238E27FC236}">
                    <a16:creationId xmlns:a16="http://schemas.microsoft.com/office/drawing/2014/main" id="{67692249-58C7-5648-8E76-5D20FC228000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54" name="矩形 24">
                <a:extLst>
                  <a:ext uri="{FF2B5EF4-FFF2-40B4-BE49-F238E27FC236}">
                    <a16:creationId xmlns:a16="http://schemas.microsoft.com/office/drawing/2014/main" id="{85A5E143-6534-AA49-B39A-67A9E355A2C7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95C7475-C7DC-2E49-85A1-D79F9946D3D1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51" name="文本框 27">
                <a:extLst>
                  <a:ext uri="{FF2B5EF4-FFF2-40B4-BE49-F238E27FC236}">
                    <a16:creationId xmlns:a16="http://schemas.microsoft.com/office/drawing/2014/main" id="{2C2AC7B0-4D04-C242-A03B-F0711166790E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52" name="矩形 25">
                <a:extLst>
                  <a:ext uri="{FF2B5EF4-FFF2-40B4-BE49-F238E27FC236}">
                    <a16:creationId xmlns:a16="http://schemas.microsoft.com/office/drawing/2014/main" id="{12497A42-881A-0245-8993-D839BECBF24A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A2091FA-F991-B949-B4FE-A45D4CD89180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49" name="文本框 28">
                <a:extLst>
                  <a:ext uri="{FF2B5EF4-FFF2-40B4-BE49-F238E27FC236}">
                    <a16:creationId xmlns:a16="http://schemas.microsoft.com/office/drawing/2014/main" id="{12D233C5-8553-5D47-B417-EFB980DCF06F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50" name="矩形 26">
                <a:extLst>
                  <a:ext uri="{FF2B5EF4-FFF2-40B4-BE49-F238E27FC236}">
                    <a16:creationId xmlns:a16="http://schemas.microsoft.com/office/drawing/2014/main" id="{3EC417B3-77DE-7543-AA13-DA4D99A4AE0F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042C4C2E-36AE-6846-B015-829BC45FE9CC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B42D4D-AC86-0749-B167-432DA81DE312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47" name="矩形 23">
                <a:extLst>
                  <a:ext uri="{FF2B5EF4-FFF2-40B4-BE49-F238E27FC236}">
                    <a16:creationId xmlns:a16="http://schemas.microsoft.com/office/drawing/2014/main" id="{B0D5BD75-F084-0041-B5BF-EFA240D5CC0A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48" name="文本框 31">
                <a:extLst>
                  <a:ext uri="{FF2B5EF4-FFF2-40B4-BE49-F238E27FC236}">
                    <a16:creationId xmlns:a16="http://schemas.microsoft.com/office/drawing/2014/main" id="{7A4CC612-795A-2B4F-A31D-83046968C874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3E859B4-2DCA-2646-91E9-85F6CA369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"/>
          <a:stretch/>
        </p:blipFill>
        <p:spPr>
          <a:xfrm>
            <a:off x="2998785" y="1282649"/>
            <a:ext cx="8422420" cy="42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But this is only what makes today’s music popular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8828C2-97D4-E344-AA8C-E4FBF214F3C4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7E3F7BE0-BAE6-954F-969A-AEFBDBA1A0B0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" descr="Spotify — Logo and Brand Assets">
              <a:extLst>
                <a:ext uri="{FF2B5EF4-FFF2-40B4-BE49-F238E27FC236}">
                  <a16:creationId xmlns:a16="http://schemas.microsoft.com/office/drawing/2014/main" id="{C28B38E5-6FF4-A745-9CF6-AE5DED04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6CC4B9-921E-774C-9A98-E99E9C071DA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7877B936-DE0A-D44F-B564-E0AF933A1C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5" name="矩形 24">
                <a:extLst>
                  <a:ext uri="{FF2B5EF4-FFF2-40B4-BE49-F238E27FC236}">
                    <a16:creationId xmlns:a16="http://schemas.microsoft.com/office/drawing/2014/main" id="{9D8EFF4A-A948-ED41-BB49-F5258A83436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948C9-427E-AE46-BE1C-31ED399E233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2" name="文本框 27">
                <a:extLst>
                  <a:ext uri="{FF2B5EF4-FFF2-40B4-BE49-F238E27FC236}">
                    <a16:creationId xmlns:a16="http://schemas.microsoft.com/office/drawing/2014/main" id="{E00EF0B0-22A0-3E42-8C65-66E02C49516B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3" name="矩形 25">
                <a:extLst>
                  <a:ext uri="{FF2B5EF4-FFF2-40B4-BE49-F238E27FC236}">
                    <a16:creationId xmlns:a16="http://schemas.microsoft.com/office/drawing/2014/main" id="{61463DB8-05E4-E548-9F5F-5D7C37EDE1B8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8BEA99-121C-8040-8F60-08CEC89BF924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0" name="文本框 28">
                <a:extLst>
                  <a:ext uri="{FF2B5EF4-FFF2-40B4-BE49-F238E27FC236}">
                    <a16:creationId xmlns:a16="http://schemas.microsoft.com/office/drawing/2014/main" id="{46735EC6-33E2-964B-ADC6-1CA0BB0EF0E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16B188A-6437-1543-B0FB-D5877164BE41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53A8DA0-5604-764B-9C06-7F49E2006278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36AFC9-9DBC-384E-BDD2-E18DB2242E49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8" name="矩形 23">
                <a:extLst>
                  <a:ext uri="{FF2B5EF4-FFF2-40B4-BE49-F238E27FC236}">
                    <a16:creationId xmlns:a16="http://schemas.microsoft.com/office/drawing/2014/main" id="{AE79ECF7-19C1-AD47-8AD1-FA117803A69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85130A75-B0D4-6D46-B661-197EAC6CA8EC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6" name="文本框 4">
            <a:extLst>
              <a:ext uri="{FF2B5EF4-FFF2-40B4-BE49-F238E27FC236}">
                <a16:creationId xmlns:a16="http://schemas.microsoft.com/office/drawing/2014/main" id="{5A6C629A-55FB-CF47-A7A4-B5AFFA58C729}"/>
              </a:ext>
            </a:extLst>
          </p:cNvPr>
          <p:cNvSpPr txBox="1"/>
          <p:nvPr/>
        </p:nvSpPr>
        <p:spPr>
          <a:xfrm>
            <a:off x="2756796" y="2981023"/>
            <a:ext cx="7867662" cy="2212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Let’s look at more representative data and see which factors are most important in determining popularity </a:t>
            </a:r>
          </a:p>
        </p:txBody>
      </p:sp>
    </p:spTree>
    <p:extLst>
      <p:ext uri="{BB962C8B-B14F-4D97-AF65-F5344CB8AC3E}">
        <p14:creationId xmlns:p14="http://schemas.microsoft.com/office/powerpoint/2010/main" val="4718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makes a song popular?</a:t>
            </a:r>
            <a:endParaRPr kumimoji="1" lang="en-US" altLang="zh-CN" sz="20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AA518-0FB4-0446-9280-170581FE24E7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76072EC6-F2F2-C646-AB54-E37BDA62D803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1" name="Picture 2" descr="Spotify — Logo and Brand Assets">
              <a:extLst>
                <a:ext uri="{FF2B5EF4-FFF2-40B4-BE49-F238E27FC236}">
                  <a16:creationId xmlns:a16="http://schemas.microsoft.com/office/drawing/2014/main" id="{CB60A4C0-98B6-CE4E-8CBD-C3EB84C6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E385C51-29D9-5C4A-AAC9-C232AA65ECC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53" name="文本框 22">
                <a:extLst>
                  <a:ext uri="{FF2B5EF4-FFF2-40B4-BE49-F238E27FC236}">
                    <a16:creationId xmlns:a16="http://schemas.microsoft.com/office/drawing/2014/main" id="{67692249-58C7-5648-8E76-5D20FC228000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54" name="矩形 24">
                <a:extLst>
                  <a:ext uri="{FF2B5EF4-FFF2-40B4-BE49-F238E27FC236}">
                    <a16:creationId xmlns:a16="http://schemas.microsoft.com/office/drawing/2014/main" id="{85A5E143-6534-AA49-B39A-67A9E355A2C7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95C7475-C7DC-2E49-85A1-D79F9946D3D1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51" name="文本框 27">
                <a:extLst>
                  <a:ext uri="{FF2B5EF4-FFF2-40B4-BE49-F238E27FC236}">
                    <a16:creationId xmlns:a16="http://schemas.microsoft.com/office/drawing/2014/main" id="{2C2AC7B0-4D04-C242-A03B-F0711166790E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52" name="矩形 25">
                <a:extLst>
                  <a:ext uri="{FF2B5EF4-FFF2-40B4-BE49-F238E27FC236}">
                    <a16:creationId xmlns:a16="http://schemas.microsoft.com/office/drawing/2014/main" id="{12497A42-881A-0245-8993-D839BECBF24A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A2091FA-F991-B949-B4FE-A45D4CD89180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49" name="文本框 28">
                <a:extLst>
                  <a:ext uri="{FF2B5EF4-FFF2-40B4-BE49-F238E27FC236}">
                    <a16:creationId xmlns:a16="http://schemas.microsoft.com/office/drawing/2014/main" id="{12D233C5-8553-5D47-B417-EFB980DCF06F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50" name="矩形 26">
                <a:extLst>
                  <a:ext uri="{FF2B5EF4-FFF2-40B4-BE49-F238E27FC236}">
                    <a16:creationId xmlns:a16="http://schemas.microsoft.com/office/drawing/2014/main" id="{3EC417B3-77DE-7543-AA13-DA4D99A4AE0F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042C4C2E-36AE-6846-B015-829BC45FE9CC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B42D4D-AC86-0749-B167-432DA81DE312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47" name="矩形 23">
                <a:extLst>
                  <a:ext uri="{FF2B5EF4-FFF2-40B4-BE49-F238E27FC236}">
                    <a16:creationId xmlns:a16="http://schemas.microsoft.com/office/drawing/2014/main" id="{B0D5BD75-F084-0041-B5BF-EFA240D5CC0A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48" name="文本框 31">
                <a:extLst>
                  <a:ext uri="{FF2B5EF4-FFF2-40B4-BE49-F238E27FC236}">
                    <a16:creationId xmlns:a16="http://schemas.microsoft.com/office/drawing/2014/main" id="{7A4CC612-795A-2B4F-A31D-83046968C874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C8B86D-991D-FB4D-9285-D5C63A7E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671" r="709" b="952"/>
          <a:stretch/>
        </p:blipFill>
        <p:spPr>
          <a:xfrm>
            <a:off x="3519722" y="1527225"/>
            <a:ext cx="7380000" cy="45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Unfortunately, song popularity isn’t this simple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8828C2-97D4-E344-AA8C-E4FBF214F3C4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7E3F7BE0-BAE6-954F-969A-AEFBDBA1A0B0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" descr="Spotify — Logo and Brand Assets">
              <a:extLst>
                <a:ext uri="{FF2B5EF4-FFF2-40B4-BE49-F238E27FC236}">
                  <a16:creationId xmlns:a16="http://schemas.microsoft.com/office/drawing/2014/main" id="{C28B38E5-6FF4-A745-9CF6-AE5DED04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6CC4B9-921E-774C-9A98-E99E9C071DA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7877B936-DE0A-D44F-B564-E0AF933A1C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5" name="矩形 24">
                <a:extLst>
                  <a:ext uri="{FF2B5EF4-FFF2-40B4-BE49-F238E27FC236}">
                    <a16:creationId xmlns:a16="http://schemas.microsoft.com/office/drawing/2014/main" id="{9D8EFF4A-A948-ED41-BB49-F5258A83436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948C9-427E-AE46-BE1C-31ED399E233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2" name="文本框 27">
                <a:extLst>
                  <a:ext uri="{FF2B5EF4-FFF2-40B4-BE49-F238E27FC236}">
                    <a16:creationId xmlns:a16="http://schemas.microsoft.com/office/drawing/2014/main" id="{E00EF0B0-22A0-3E42-8C65-66E02C49516B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3" name="矩形 25">
                <a:extLst>
                  <a:ext uri="{FF2B5EF4-FFF2-40B4-BE49-F238E27FC236}">
                    <a16:creationId xmlns:a16="http://schemas.microsoft.com/office/drawing/2014/main" id="{61463DB8-05E4-E548-9F5F-5D7C37EDE1B8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8BEA99-121C-8040-8F60-08CEC89BF924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0" name="文本框 28">
                <a:extLst>
                  <a:ext uri="{FF2B5EF4-FFF2-40B4-BE49-F238E27FC236}">
                    <a16:creationId xmlns:a16="http://schemas.microsoft.com/office/drawing/2014/main" id="{46735EC6-33E2-964B-ADC6-1CA0BB0EF0E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16B188A-6437-1543-B0FB-D5877164BE41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53A8DA0-5604-764B-9C06-7F49E2006278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36AFC9-9DBC-384E-BDD2-E18DB2242E49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8" name="矩形 23">
                <a:extLst>
                  <a:ext uri="{FF2B5EF4-FFF2-40B4-BE49-F238E27FC236}">
                    <a16:creationId xmlns:a16="http://schemas.microsoft.com/office/drawing/2014/main" id="{AE79ECF7-19C1-AD47-8AD1-FA117803A69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85130A75-B0D4-6D46-B661-197EAC6CA8EC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6" name="文本框 4">
            <a:extLst>
              <a:ext uri="{FF2B5EF4-FFF2-40B4-BE49-F238E27FC236}">
                <a16:creationId xmlns:a16="http://schemas.microsoft.com/office/drawing/2014/main" id="{5A6C629A-55FB-CF47-A7A4-B5AFFA58C729}"/>
              </a:ext>
            </a:extLst>
          </p:cNvPr>
          <p:cNvSpPr txBox="1"/>
          <p:nvPr/>
        </p:nvSpPr>
        <p:spPr>
          <a:xfrm>
            <a:off x="2756796" y="2981023"/>
            <a:ext cx="7867662" cy="147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have to take more factors into consideration… </a:t>
            </a:r>
          </a:p>
        </p:txBody>
      </p:sp>
    </p:spTree>
    <p:extLst>
      <p:ext uri="{BB962C8B-B14F-4D97-AF65-F5344CB8AC3E}">
        <p14:creationId xmlns:p14="http://schemas.microsoft.com/office/powerpoint/2010/main" val="381897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">
            <a:extLst>
              <a:ext uri="{FF2B5EF4-FFF2-40B4-BE49-F238E27FC236}">
                <a16:creationId xmlns:a16="http://schemas.microsoft.com/office/drawing/2014/main" id="{7E3F7BE0-BAE6-954F-969A-AEFBDBA1A0B0}"/>
              </a:ext>
            </a:extLst>
          </p:cNvPr>
          <p:cNvSpPr/>
          <p:nvPr/>
        </p:nvSpPr>
        <p:spPr>
          <a:xfrm>
            <a:off x="-8751" y="0"/>
            <a:ext cx="254478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2" name="Picture 2" descr="Spotify — Logo and Brand Assets">
            <a:extLst>
              <a:ext uri="{FF2B5EF4-FFF2-40B4-BE49-F238E27FC236}">
                <a16:creationId xmlns:a16="http://schemas.microsoft.com/office/drawing/2014/main" id="{C28B38E5-6FF4-A745-9CF6-AE5DED04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6" y="318315"/>
            <a:ext cx="1944414" cy="5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6CC4B9-921E-774C-9A98-E99E9C071DA0}"/>
              </a:ext>
            </a:extLst>
          </p:cNvPr>
          <p:cNvGrpSpPr/>
          <p:nvPr/>
        </p:nvGrpSpPr>
        <p:grpSpPr>
          <a:xfrm>
            <a:off x="212016" y="1219448"/>
            <a:ext cx="1540747" cy="307777"/>
            <a:chOff x="241044" y="1219448"/>
            <a:chExt cx="1540747" cy="307777"/>
          </a:xfrm>
        </p:grpSpPr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7877B936-DE0A-D44F-B564-E0AF933A1C84}"/>
                </a:ext>
              </a:extLst>
            </p:cNvPr>
            <p:cNvSpPr txBox="1"/>
            <p:nvPr/>
          </p:nvSpPr>
          <p:spPr>
            <a:xfrm>
              <a:off x="241044" y="1219448"/>
              <a:ext cx="59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 </a:t>
              </a:r>
            </a:p>
          </p:txBody>
        </p:sp>
        <p:sp>
          <p:nvSpPr>
            <p:cNvPr id="35" name="矩形 24">
              <a:extLst>
                <a:ext uri="{FF2B5EF4-FFF2-40B4-BE49-F238E27FC236}">
                  <a16:creationId xmlns:a16="http://schemas.microsoft.com/office/drawing/2014/main" id="{9D8EFF4A-A948-ED41-BB49-F5258A83436A}"/>
                </a:ext>
              </a:extLst>
            </p:cNvPr>
            <p:cNvSpPr/>
            <p:nvPr/>
          </p:nvSpPr>
          <p:spPr>
            <a:xfrm>
              <a:off x="558379" y="1219448"/>
              <a:ext cx="12234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Introduction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948C9-427E-AE46-BE1C-31ED399E233B}"/>
              </a:ext>
            </a:extLst>
          </p:cNvPr>
          <p:cNvGrpSpPr/>
          <p:nvPr/>
        </p:nvGrpSpPr>
        <p:grpSpPr>
          <a:xfrm>
            <a:off x="212016" y="1911704"/>
            <a:ext cx="1885393" cy="314821"/>
            <a:chOff x="241044" y="1921854"/>
            <a:chExt cx="1885393" cy="314821"/>
          </a:xfrm>
        </p:grpSpPr>
        <p:sp>
          <p:nvSpPr>
            <p:cNvPr id="32" name="文本框 27">
              <a:extLst>
                <a:ext uri="{FF2B5EF4-FFF2-40B4-BE49-F238E27FC236}">
                  <a16:creationId xmlns:a16="http://schemas.microsoft.com/office/drawing/2014/main" id="{E00EF0B0-22A0-3E42-8C65-66E02C49516B}"/>
                </a:ext>
              </a:extLst>
            </p:cNvPr>
            <p:cNvSpPr txBox="1"/>
            <p:nvPr/>
          </p:nvSpPr>
          <p:spPr>
            <a:xfrm>
              <a:off x="241044" y="1928898"/>
              <a:ext cx="59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 </a:t>
              </a:r>
            </a:p>
          </p:txBody>
        </p:sp>
        <p:sp>
          <p:nvSpPr>
            <p:cNvPr id="33" name="矩形 25">
              <a:extLst>
                <a:ext uri="{FF2B5EF4-FFF2-40B4-BE49-F238E27FC236}">
                  <a16:creationId xmlns:a16="http://schemas.microsoft.com/office/drawing/2014/main" id="{61463DB8-05E4-E548-9F5F-5D7C37EDE1B8}"/>
                </a:ext>
              </a:extLst>
            </p:cNvPr>
            <p:cNvSpPr/>
            <p:nvPr/>
          </p:nvSpPr>
          <p:spPr>
            <a:xfrm>
              <a:off x="558379" y="1921854"/>
              <a:ext cx="15680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Our preferences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8BEA99-121C-8040-8F60-08CEC89BF924}"/>
              </a:ext>
            </a:extLst>
          </p:cNvPr>
          <p:cNvGrpSpPr/>
          <p:nvPr/>
        </p:nvGrpSpPr>
        <p:grpSpPr>
          <a:xfrm>
            <a:off x="212016" y="2611004"/>
            <a:ext cx="2261749" cy="313495"/>
            <a:chOff x="241044" y="2763422"/>
            <a:chExt cx="2261749" cy="313495"/>
          </a:xfrm>
        </p:grpSpPr>
        <p:sp>
          <p:nvSpPr>
            <p:cNvPr id="30" name="文本框 28">
              <a:extLst>
                <a:ext uri="{FF2B5EF4-FFF2-40B4-BE49-F238E27FC236}">
                  <a16:creationId xmlns:a16="http://schemas.microsoft.com/office/drawing/2014/main" id="{46735EC6-33E2-964B-ADC6-1CA0BB0EF0E3}"/>
                </a:ext>
              </a:extLst>
            </p:cNvPr>
            <p:cNvSpPr txBox="1"/>
            <p:nvPr/>
          </p:nvSpPr>
          <p:spPr>
            <a:xfrm>
              <a:off x="241044" y="2763422"/>
              <a:ext cx="59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 </a:t>
              </a:r>
            </a:p>
          </p:txBody>
        </p:sp>
        <p:sp>
          <p:nvSpPr>
            <p:cNvPr id="31" name="矩形 26">
              <a:extLst>
                <a:ext uri="{FF2B5EF4-FFF2-40B4-BE49-F238E27FC236}">
                  <a16:creationId xmlns:a16="http://schemas.microsoft.com/office/drawing/2014/main" id="{516B188A-6437-1543-B0FB-D5877164BE41}"/>
                </a:ext>
              </a:extLst>
            </p:cNvPr>
            <p:cNvSpPr/>
            <p:nvPr/>
          </p:nvSpPr>
          <p:spPr>
            <a:xfrm>
              <a:off x="558379" y="276914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Song popularity</a:t>
              </a: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353A8DA0-5604-764B-9C06-7F49E2006278}"/>
              </a:ext>
            </a:extLst>
          </p:cNvPr>
          <p:cNvSpPr/>
          <p:nvPr/>
        </p:nvSpPr>
        <p:spPr>
          <a:xfrm rot="18900000">
            <a:off x="2169564" y="2720879"/>
            <a:ext cx="99466" cy="9946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>
                  <a:lumMod val="8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51DFDB-6E3A-5541-A075-BEEAE19FAA70}"/>
              </a:ext>
            </a:extLst>
          </p:cNvPr>
          <p:cNvGrpSpPr/>
          <p:nvPr/>
        </p:nvGrpSpPr>
        <p:grpSpPr>
          <a:xfrm>
            <a:off x="212016" y="6078000"/>
            <a:ext cx="2289057" cy="307777"/>
            <a:chOff x="241044" y="6078000"/>
            <a:chExt cx="2289057" cy="307777"/>
          </a:xfrm>
        </p:grpSpPr>
        <p:sp>
          <p:nvSpPr>
            <p:cNvPr id="37" name="矩形 23">
              <a:extLst>
                <a:ext uri="{FF2B5EF4-FFF2-40B4-BE49-F238E27FC236}">
                  <a16:creationId xmlns:a16="http://schemas.microsoft.com/office/drawing/2014/main" id="{DDAE00DD-1A85-B84F-8F8D-7BAABBCC4401}"/>
                </a:ext>
              </a:extLst>
            </p:cNvPr>
            <p:cNvSpPr/>
            <p:nvPr/>
          </p:nvSpPr>
          <p:spPr>
            <a:xfrm>
              <a:off x="558379" y="6078000"/>
              <a:ext cx="19717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Conclusion</a:t>
              </a:r>
            </a:p>
          </p:txBody>
        </p:sp>
        <p:sp>
          <p:nvSpPr>
            <p:cNvPr id="38" name="文本框 31">
              <a:extLst>
                <a:ext uri="{FF2B5EF4-FFF2-40B4-BE49-F238E27FC236}">
                  <a16:creationId xmlns:a16="http://schemas.microsoft.com/office/drawing/2014/main" id="{4632D453-CEE5-834D-8DD4-D9DED5463DCB}"/>
                </a:ext>
              </a:extLst>
            </p:cNvPr>
            <p:cNvSpPr txBox="1"/>
            <p:nvPr/>
          </p:nvSpPr>
          <p:spPr>
            <a:xfrm>
              <a:off x="241044" y="6078000"/>
              <a:ext cx="59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 </a:t>
              </a:r>
            </a:p>
          </p:txBody>
        </p:sp>
      </p:grpSp>
      <p:sp>
        <p:nvSpPr>
          <p:cNvPr id="39" name="矩形 32">
            <a:extLst>
              <a:ext uri="{FF2B5EF4-FFF2-40B4-BE49-F238E27FC236}">
                <a16:creationId xmlns:a16="http://schemas.microsoft.com/office/drawing/2014/main" id="{615ECD12-3687-6347-984D-DD287471CA25}"/>
              </a:ext>
            </a:extLst>
          </p:cNvPr>
          <p:cNvSpPr/>
          <p:nvPr/>
        </p:nvSpPr>
        <p:spPr>
          <a:xfrm>
            <a:off x="819404" y="3308978"/>
            <a:ext cx="1944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Genre</a:t>
            </a:r>
          </a:p>
        </p:txBody>
      </p:sp>
      <p:sp>
        <p:nvSpPr>
          <p:cNvPr id="40" name="矩形 32">
            <a:extLst>
              <a:ext uri="{FF2B5EF4-FFF2-40B4-BE49-F238E27FC236}">
                <a16:creationId xmlns:a16="http://schemas.microsoft.com/office/drawing/2014/main" id="{2F72457D-EC12-E840-BB01-25D5BB62A8C3}"/>
              </a:ext>
            </a:extLst>
          </p:cNvPr>
          <p:cNvSpPr/>
          <p:nvPr/>
        </p:nvSpPr>
        <p:spPr>
          <a:xfrm>
            <a:off x="819404" y="4001234"/>
            <a:ext cx="1944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</a:t>
            </a:r>
          </a:p>
        </p:txBody>
      </p:sp>
      <p:sp>
        <p:nvSpPr>
          <p:cNvPr id="41" name="矩形 32">
            <a:extLst>
              <a:ext uri="{FF2B5EF4-FFF2-40B4-BE49-F238E27FC236}">
                <a16:creationId xmlns:a16="http://schemas.microsoft.com/office/drawing/2014/main" id="{7271A372-A8DA-6048-9EAE-195C728177F9}"/>
              </a:ext>
            </a:extLst>
          </p:cNvPr>
          <p:cNvSpPr/>
          <p:nvPr/>
        </p:nvSpPr>
        <p:spPr>
          <a:xfrm>
            <a:off x="819404" y="4693490"/>
            <a:ext cx="1944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period</a:t>
            </a:r>
          </a:p>
        </p:txBody>
      </p:sp>
      <p:sp>
        <p:nvSpPr>
          <p:cNvPr id="42" name="矩形 32">
            <a:extLst>
              <a:ext uri="{FF2B5EF4-FFF2-40B4-BE49-F238E27FC236}">
                <a16:creationId xmlns:a16="http://schemas.microsoft.com/office/drawing/2014/main" id="{67DAD7AA-189B-154B-83FA-DB37DA21A683}"/>
              </a:ext>
            </a:extLst>
          </p:cNvPr>
          <p:cNvSpPr/>
          <p:nvPr/>
        </p:nvSpPr>
        <p:spPr>
          <a:xfrm>
            <a:off x="819404" y="5385746"/>
            <a:ext cx="1944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2D111615-EEE2-CF4C-AE85-3E5225C6AED2}"/>
              </a:ext>
            </a:extLst>
          </p:cNvPr>
          <p:cNvSpPr txBox="1"/>
          <p:nvPr/>
        </p:nvSpPr>
        <p:spPr>
          <a:xfrm>
            <a:off x="2785824" y="318315"/>
            <a:ext cx="7867662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Unfortunately, song popularity isn’t this simple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8B13F5D5-BC7A-6648-B146-DFCCECC743E7}"/>
              </a:ext>
            </a:extLst>
          </p:cNvPr>
          <p:cNvSpPr txBox="1"/>
          <p:nvPr/>
        </p:nvSpPr>
        <p:spPr>
          <a:xfrm>
            <a:off x="2756796" y="2981023"/>
            <a:ext cx="7867662" cy="147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have to take more factors into consideration… </a:t>
            </a:r>
          </a:p>
        </p:txBody>
      </p:sp>
    </p:spTree>
    <p:extLst>
      <p:ext uri="{BB962C8B-B14F-4D97-AF65-F5344CB8AC3E}">
        <p14:creationId xmlns:p14="http://schemas.microsoft.com/office/powerpoint/2010/main" val="330601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Music preferences differ highly by genre</a:t>
            </a:r>
            <a:b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1" lang="en-US" altLang="zh-CN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Track dimensions for some of the most popular genre playlists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692DC6-A2D0-8C46-A475-910313C919D7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026BED6F-3E4F-3D4D-8419-65FB0A5AD64F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6" name="Picture 2" descr="Spotify — Logo and Brand Assets">
              <a:extLst>
                <a:ext uri="{FF2B5EF4-FFF2-40B4-BE49-F238E27FC236}">
                  <a16:creationId xmlns:a16="http://schemas.microsoft.com/office/drawing/2014/main" id="{A6161B67-8868-4A43-86E8-2A7D81472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CF9D225-59AD-7B4C-8930-FE3C432BA51D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43" name="文本框 22">
                <a:extLst>
                  <a:ext uri="{FF2B5EF4-FFF2-40B4-BE49-F238E27FC236}">
                    <a16:creationId xmlns:a16="http://schemas.microsoft.com/office/drawing/2014/main" id="{2CC73E3A-6D78-2F46-ABC9-8E56EB2FDAA7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44" name="矩形 24">
                <a:extLst>
                  <a:ext uri="{FF2B5EF4-FFF2-40B4-BE49-F238E27FC236}">
                    <a16:creationId xmlns:a16="http://schemas.microsoft.com/office/drawing/2014/main" id="{071C84AE-F1D2-A349-91CA-97DBD48DCF32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7473B97-66D5-5948-824C-A159A801BA4D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41" name="文本框 27">
                <a:extLst>
                  <a:ext uri="{FF2B5EF4-FFF2-40B4-BE49-F238E27FC236}">
                    <a16:creationId xmlns:a16="http://schemas.microsoft.com/office/drawing/2014/main" id="{60444FFD-221C-E946-9FAB-A15945BB2C83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42" name="矩形 25">
                <a:extLst>
                  <a:ext uri="{FF2B5EF4-FFF2-40B4-BE49-F238E27FC236}">
                    <a16:creationId xmlns:a16="http://schemas.microsoft.com/office/drawing/2014/main" id="{68062024-E4E9-F049-A65C-E316C1AC5961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F70D69B-DA55-BE4A-9104-1320E476FF60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39" name="文本框 28">
                <a:extLst>
                  <a:ext uri="{FF2B5EF4-FFF2-40B4-BE49-F238E27FC236}">
                    <a16:creationId xmlns:a16="http://schemas.microsoft.com/office/drawing/2014/main" id="{C4A24FF3-8903-2740-8820-60CA1101BEFA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40" name="矩形 26">
                <a:extLst>
                  <a:ext uri="{FF2B5EF4-FFF2-40B4-BE49-F238E27FC236}">
                    <a16:creationId xmlns:a16="http://schemas.microsoft.com/office/drawing/2014/main" id="{3E3FF6AD-096C-B146-8FAF-A88651A8A6E2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123AF571-F2F6-7D47-A3FC-F5D06AA3C4E8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CB2D06-5A3D-FF4B-AA6A-8F6C0612591A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36" name="矩形 23">
                <a:extLst>
                  <a:ext uri="{FF2B5EF4-FFF2-40B4-BE49-F238E27FC236}">
                    <a16:creationId xmlns:a16="http://schemas.microsoft.com/office/drawing/2014/main" id="{7BC5F77D-769D-164E-BCA6-87B697A97089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8" name="文本框 31">
                <a:extLst>
                  <a:ext uri="{FF2B5EF4-FFF2-40B4-BE49-F238E27FC236}">
                    <a16:creationId xmlns:a16="http://schemas.microsoft.com/office/drawing/2014/main" id="{365E9762-92C9-E04B-8B0F-8F40DD580F19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32" name="矩形 32">
              <a:extLst>
                <a:ext uri="{FF2B5EF4-FFF2-40B4-BE49-F238E27FC236}">
                  <a16:creationId xmlns:a16="http://schemas.microsoft.com/office/drawing/2014/main" id="{36255283-703E-EC45-BEF5-F57A94ED4928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38A8D1A-27C7-0442-8CCA-61E4A5B499D6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34" name="矩形 32">
              <a:extLst>
                <a:ext uri="{FF2B5EF4-FFF2-40B4-BE49-F238E27FC236}">
                  <a16:creationId xmlns:a16="http://schemas.microsoft.com/office/drawing/2014/main" id="{07F2750D-69BA-B34D-BEEC-7E602F1A76A8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35" name="矩形 32">
              <a:extLst>
                <a:ext uri="{FF2B5EF4-FFF2-40B4-BE49-F238E27FC236}">
                  <a16:creationId xmlns:a16="http://schemas.microsoft.com/office/drawing/2014/main" id="{062D7485-EEB6-D042-84EC-B3A8A9AA9F80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E0CB56E-53AD-D84A-AC0F-2D797461F957}"/>
              </a:ext>
            </a:extLst>
          </p:cNvPr>
          <p:cNvSpPr/>
          <p:nvPr/>
        </p:nvSpPr>
        <p:spPr>
          <a:xfrm>
            <a:off x="3045943" y="4052033"/>
            <a:ext cx="2520000" cy="2520000"/>
          </a:xfrm>
          <a:prstGeom prst="roundRect">
            <a:avLst/>
          </a:prstGeom>
          <a:solidFill>
            <a:srgbClr val="5386D1"/>
          </a:solidFill>
          <a:ln>
            <a:solidFill>
              <a:srgbClr val="538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B5B4BD6-6773-684F-BDD7-67BD5D95CC75}"/>
              </a:ext>
            </a:extLst>
          </p:cNvPr>
          <p:cNvSpPr/>
          <p:nvPr/>
        </p:nvSpPr>
        <p:spPr>
          <a:xfrm>
            <a:off x="5848069" y="4052033"/>
            <a:ext cx="2520000" cy="2520000"/>
          </a:xfrm>
          <a:prstGeom prst="roundRect">
            <a:avLst/>
          </a:prstGeom>
          <a:solidFill>
            <a:srgbClr val="691F2D"/>
          </a:solidFill>
          <a:ln>
            <a:solidFill>
              <a:srgbClr val="69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03D2157-2E4B-154F-A4AF-58429923AFA4}"/>
              </a:ext>
            </a:extLst>
          </p:cNvPr>
          <p:cNvSpPr/>
          <p:nvPr/>
        </p:nvSpPr>
        <p:spPr>
          <a:xfrm>
            <a:off x="8650195" y="4052033"/>
            <a:ext cx="2520000" cy="2520000"/>
          </a:xfrm>
          <a:prstGeom prst="roundRect">
            <a:avLst/>
          </a:prstGeom>
          <a:solidFill>
            <a:srgbClr val="C4408F"/>
          </a:solidFill>
          <a:ln>
            <a:solidFill>
              <a:srgbClr val="C44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72825CF-6560-D14F-AEE9-FA347961DE38}"/>
              </a:ext>
            </a:extLst>
          </p:cNvPr>
          <p:cNvGrpSpPr/>
          <p:nvPr/>
        </p:nvGrpSpPr>
        <p:grpSpPr>
          <a:xfrm>
            <a:off x="3045943" y="1307282"/>
            <a:ext cx="2520000" cy="2520000"/>
            <a:chOff x="3045943" y="1307282"/>
            <a:chExt cx="2520000" cy="25200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FC131F0-731A-B74D-9CDD-F66D9F952DD2}"/>
                </a:ext>
              </a:extLst>
            </p:cNvPr>
            <p:cNvSpPr/>
            <p:nvPr/>
          </p:nvSpPr>
          <p:spPr>
            <a:xfrm>
              <a:off x="3045943" y="1307282"/>
              <a:ext cx="2520000" cy="2520000"/>
            </a:xfrm>
            <a:prstGeom prst="roundRect">
              <a:avLst/>
            </a:prstGeom>
            <a:solidFill>
              <a:srgbClr val="D1913A"/>
            </a:solidFill>
            <a:ln>
              <a:solidFill>
                <a:srgbClr val="D19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3" name="Picture 22" descr="Chart, radar chart&#10;&#10;Description automatically generated">
              <a:extLst>
                <a:ext uri="{FF2B5EF4-FFF2-40B4-BE49-F238E27FC236}">
                  <a16:creationId xmlns:a16="http://schemas.microsoft.com/office/drawing/2014/main" id="{EDDE827A-B4EE-7A40-A60A-596163DF4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89" t="3501" r="8061" b="3501"/>
            <a:stretch/>
          </p:blipFill>
          <p:spPr>
            <a:xfrm>
              <a:off x="3254780" y="1397282"/>
              <a:ext cx="2102327" cy="2340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CE562AA-252A-BF48-A52A-2FEC118180F8}"/>
              </a:ext>
            </a:extLst>
          </p:cNvPr>
          <p:cNvGrpSpPr/>
          <p:nvPr/>
        </p:nvGrpSpPr>
        <p:grpSpPr>
          <a:xfrm>
            <a:off x="8647830" y="1307282"/>
            <a:ext cx="2520000" cy="2520000"/>
            <a:chOff x="8647830" y="1471202"/>
            <a:chExt cx="2520000" cy="252000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FED4C41-628B-6143-9AE9-5FFD39B0A43C}"/>
                </a:ext>
              </a:extLst>
            </p:cNvPr>
            <p:cNvSpPr/>
            <p:nvPr/>
          </p:nvSpPr>
          <p:spPr>
            <a:xfrm>
              <a:off x="8647830" y="1471202"/>
              <a:ext cx="2520000" cy="2520000"/>
            </a:xfrm>
            <a:prstGeom prst="roundRect">
              <a:avLst/>
            </a:prstGeom>
            <a:solidFill>
              <a:srgbClr val="C85C3A"/>
            </a:solidFill>
            <a:ln>
              <a:solidFill>
                <a:srgbClr val="C85C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79" name="Picture 78" descr="Chart, radar chart&#10;&#10;Description automatically generated">
              <a:extLst>
                <a:ext uri="{FF2B5EF4-FFF2-40B4-BE49-F238E27FC236}">
                  <a16:creationId xmlns:a16="http://schemas.microsoft.com/office/drawing/2014/main" id="{F15C2590-C614-BB45-B5B4-8BD9542F7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77" t="3501" r="9949" b="3501"/>
            <a:stretch/>
          </p:blipFill>
          <p:spPr>
            <a:xfrm>
              <a:off x="8879029" y="1561202"/>
              <a:ext cx="2057603" cy="2340000"/>
            </a:xfrm>
            <a:prstGeom prst="rect">
              <a:avLst/>
            </a:prstGeom>
          </p:spPr>
        </p:pic>
      </p:grpSp>
      <p:pic>
        <p:nvPicPr>
          <p:cNvPr id="81" name="Picture 80" descr="Chart, radar chart&#10;&#10;Description automatically generated">
            <a:extLst>
              <a:ext uri="{FF2B5EF4-FFF2-40B4-BE49-F238E27FC236}">
                <a16:creationId xmlns:a16="http://schemas.microsoft.com/office/drawing/2014/main" id="{F4DEE8DB-2EB3-0E44-903B-6191DE5F4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2" t="3501" r="7917" b="4041"/>
          <a:stretch/>
        </p:blipFill>
        <p:spPr>
          <a:xfrm>
            <a:off x="8858952" y="4142033"/>
            <a:ext cx="2102486" cy="2340000"/>
          </a:xfrm>
          <a:prstGeom prst="rect">
            <a:avLst/>
          </a:prstGeom>
        </p:spPr>
      </p:pic>
      <p:pic>
        <p:nvPicPr>
          <p:cNvPr id="83" name="Picture 82" descr="Chart, radar chart&#10;&#10;Description automatically generated">
            <a:extLst>
              <a:ext uri="{FF2B5EF4-FFF2-40B4-BE49-F238E27FC236}">
                <a16:creationId xmlns:a16="http://schemas.microsoft.com/office/drawing/2014/main" id="{C3F47FB3-222F-864F-A49B-02505DCC41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11" t="3501" r="7871" b="3501"/>
          <a:stretch/>
        </p:blipFill>
        <p:spPr>
          <a:xfrm>
            <a:off x="6059840" y="4142033"/>
            <a:ext cx="2096459" cy="234000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F3EA0DA4-6907-0C4F-8733-5181DC8699B2}"/>
              </a:ext>
            </a:extLst>
          </p:cNvPr>
          <p:cNvGrpSpPr/>
          <p:nvPr/>
        </p:nvGrpSpPr>
        <p:grpSpPr>
          <a:xfrm>
            <a:off x="5811424" y="1307282"/>
            <a:ext cx="2520000" cy="2520000"/>
            <a:chOff x="5811424" y="1307282"/>
            <a:chExt cx="2520000" cy="25200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40EE5148-503B-9949-92E2-B1906C397017}"/>
                </a:ext>
              </a:extLst>
            </p:cNvPr>
            <p:cNvSpPr/>
            <p:nvPr/>
          </p:nvSpPr>
          <p:spPr>
            <a:xfrm>
              <a:off x="5811424" y="1307282"/>
              <a:ext cx="2520000" cy="2520000"/>
            </a:xfrm>
            <a:prstGeom prst="roundRect">
              <a:avLst/>
            </a:prstGeom>
            <a:solidFill>
              <a:srgbClr val="4A796B"/>
            </a:solidFill>
            <a:ln>
              <a:solidFill>
                <a:srgbClr val="4A7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5" name="Picture 84" descr="Chart, radar chart&#10;&#10;Description automatically generated">
              <a:extLst>
                <a:ext uri="{FF2B5EF4-FFF2-40B4-BE49-F238E27FC236}">
                  <a16:creationId xmlns:a16="http://schemas.microsoft.com/office/drawing/2014/main" id="{03467E6E-FFDA-DC4A-B22C-E5D2C5EAF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81" t="573" r="8878" b="6430"/>
            <a:stretch/>
          </p:blipFill>
          <p:spPr>
            <a:xfrm>
              <a:off x="6016892" y="1391754"/>
              <a:ext cx="2149887" cy="2340000"/>
            </a:xfrm>
            <a:prstGeom prst="rect">
              <a:avLst/>
            </a:prstGeom>
          </p:spPr>
        </p:pic>
      </p:grpSp>
      <p:pic>
        <p:nvPicPr>
          <p:cNvPr id="92" name="Picture 91" descr="Chart, radar chart&#10;&#10;Description automatically generated">
            <a:extLst>
              <a:ext uri="{FF2B5EF4-FFF2-40B4-BE49-F238E27FC236}">
                <a16:creationId xmlns:a16="http://schemas.microsoft.com/office/drawing/2014/main" id="{370D5BC4-C8EA-284F-A3AE-EA20134787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37" t="4170" r="7283" b="5693"/>
          <a:stretch/>
        </p:blipFill>
        <p:spPr>
          <a:xfrm>
            <a:off x="3192516" y="4155536"/>
            <a:ext cx="2226855" cy="23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Lyrics and their meaning highly influence songs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most frequently used words in Today’s Top Hits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F3FCB9-86FD-9841-B0E2-8AFFFF52F5D9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59" name="矩形 5">
              <a:extLst>
                <a:ext uri="{FF2B5EF4-FFF2-40B4-BE49-F238E27FC236}">
                  <a16:creationId xmlns:a16="http://schemas.microsoft.com/office/drawing/2014/main" id="{0D493343-EDBE-1849-9F9F-BE70940B1878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60" name="Picture 2" descr="Spotify — Logo and Brand Assets">
              <a:extLst>
                <a:ext uri="{FF2B5EF4-FFF2-40B4-BE49-F238E27FC236}">
                  <a16:creationId xmlns:a16="http://schemas.microsoft.com/office/drawing/2014/main" id="{AD94B432-78F2-D343-AD51-9BA74A2A2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051E2C-FAF2-DC41-B6E3-5B719DA7FA81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76" name="文本框 22">
                <a:extLst>
                  <a:ext uri="{FF2B5EF4-FFF2-40B4-BE49-F238E27FC236}">
                    <a16:creationId xmlns:a16="http://schemas.microsoft.com/office/drawing/2014/main" id="{FE645D90-90D7-7740-A743-4D1CC7D18FB7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77" name="矩形 24">
                <a:extLst>
                  <a:ext uri="{FF2B5EF4-FFF2-40B4-BE49-F238E27FC236}">
                    <a16:creationId xmlns:a16="http://schemas.microsoft.com/office/drawing/2014/main" id="{B8A72A57-242E-794D-A362-CCB6DF3DF257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EC0AE80-2E65-5640-B088-0EF741987E36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74" name="文本框 27">
                <a:extLst>
                  <a:ext uri="{FF2B5EF4-FFF2-40B4-BE49-F238E27FC236}">
                    <a16:creationId xmlns:a16="http://schemas.microsoft.com/office/drawing/2014/main" id="{076F8EE9-A213-8042-99D5-8C6612AEF8B6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75" name="矩形 25">
                <a:extLst>
                  <a:ext uri="{FF2B5EF4-FFF2-40B4-BE49-F238E27FC236}">
                    <a16:creationId xmlns:a16="http://schemas.microsoft.com/office/drawing/2014/main" id="{227D5442-3752-3940-AAA1-6D999584EB8A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96FC97-19A4-7943-90B0-87D6BF782589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72" name="文本框 28">
                <a:extLst>
                  <a:ext uri="{FF2B5EF4-FFF2-40B4-BE49-F238E27FC236}">
                    <a16:creationId xmlns:a16="http://schemas.microsoft.com/office/drawing/2014/main" id="{790B9E52-1EDA-5144-B5BE-AE39F5B65EF1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73" name="矩形 26">
                <a:extLst>
                  <a:ext uri="{FF2B5EF4-FFF2-40B4-BE49-F238E27FC236}">
                    <a16:creationId xmlns:a16="http://schemas.microsoft.com/office/drawing/2014/main" id="{95508094-9236-BD40-BB6E-CB1B29A19D23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18C13FF1-660F-304F-ADD2-5FD9D426BB22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AD19CB6-4743-6E40-A493-0EA35D893200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70" name="矩形 23">
                <a:extLst>
                  <a:ext uri="{FF2B5EF4-FFF2-40B4-BE49-F238E27FC236}">
                    <a16:creationId xmlns:a16="http://schemas.microsoft.com/office/drawing/2014/main" id="{DE746EF3-4CC0-6A41-A982-E523449028D0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71" name="文本框 31">
                <a:extLst>
                  <a:ext uri="{FF2B5EF4-FFF2-40B4-BE49-F238E27FC236}">
                    <a16:creationId xmlns:a16="http://schemas.microsoft.com/office/drawing/2014/main" id="{6239E5D5-343A-C84F-B85C-CE1508E7B0E8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66" name="矩形 32">
              <a:extLst>
                <a:ext uri="{FF2B5EF4-FFF2-40B4-BE49-F238E27FC236}">
                  <a16:creationId xmlns:a16="http://schemas.microsoft.com/office/drawing/2014/main" id="{2739320E-9DF8-0A43-8D3C-CAA5E9929313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67" name="矩形 32">
              <a:extLst>
                <a:ext uri="{FF2B5EF4-FFF2-40B4-BE49-F238E27FC236}">
                  <a16:creationId xmlns:a16="http://schemas.microsoft.com/office/drawing/2014/main" id="{945570B1-FA81-1746-A2D4-225CC6ABFD37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68" name="矩形 32">
              <a:extLst>
                <a:ext uri="{FF2B5EF4-FFF2-40B4-BE49-F238E27FC236}">
                  <a16:creationId xmlns:a16="http://schemas.microsoft.com/office/drawing/2014/main" id="{385D20E6-5AE0-4D4A-875F-5EBF683C0E25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69" name="矩形 32">
              <a:extLst>
                <a:ext uri="{FF2B5EF4-FFF2-40B4-BE49-F238E27FC236}">
                  <a16:creationId xmlns:a16="http://schemas.microsoft.com/office/drawing/2014/main" id="{7633F3DF-DBA1-2E40-83D8-543DD1FAD18E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95D7B9A-37EA-4A47-A772-40D0380EE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4" r="9333" b="2806"/>
          <a:stretch/>
        </p:blipFill>
        <p:spPr>
          <a:xfrm>
            <a:off x="3353321" y="1352554"/>
            <a:ext cx="7712801" cy="51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2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did music evolve over the last 100 years?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290B78-B3F4-4E48-B291-04B9DF67650F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7E3F7BE0-BAE6-954F-969A-AEFBDBA1A0B0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" descr="Spotify — Logo and Brand Assets">
              <a:extLst>
                <a:ext uri="{FF2B5EF4-FFF2-40B4-BE49-F238E27FC236}">
                  <a16:creationId xmlns:a16="http://schemas.microsoft.com/office/drawing/2014/main" id="{C28B38E5-6FF4-A745-9CF6-AE5DED04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6CC4B9-921E-774C-9A98-E99E9C071DA0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7877B936-DE0A-D44F-B564-E0AF933A1C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5" name="矩形 24">
                <a:extLst>
                  <a:ext uri="{FF2B5EF4-FFF2-40B4-BE49-F238E27FC236}">
                    <a16:creationId xmlns:a16="http://schemas.microsoft.com/office/drawing/2014/main" id="{9D8EFF4A-A948-ED41-BB49-F5258A83436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948C9-427E-AE46-BE1C-31ED399E233B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32" name="文本框 27">
                <a:extLst>
                  <a:ext uri="{FF2B5EF4-FFF2-40B4-BE49-F238E27FC236}">
                    <a16:creationId xmlns:a16="http://schemas.microsoft.com/office/drawing/2014/main" id="{E00EF0B0-22A0-3E42-8C65-66E02C49516B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3" name="矩形 25">
                <a:extLst>
                  <a:ext uri="{FF2B5EF4-FFF2-40B4-BE49-F238E27FC236}">
                    <a16:creationId xmlns:a16="http://schemas.microsoft.com/office/drawing/2014/main" id="{61463DB8-05E4-E548-9F5F-5D7C37EDE1B8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8BEA99-121C-8040-8F60-08CEC89BF924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30" name="文本框 28">
                <a:extLst>
                  <a:ext uri="{FF2B5EF4-FFF2-40B4-BE49-F238E27FC236}">
                    <a16:creationId xmlns:a16="http://schemas.microsoft.com/office/drawing/2014/main" id="{46735EC6-33E2-964B-ADC6-1CA0BB0EF0E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16B188A-6437-1543-B0FB-D5877164BE41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53A8DA0-5604-764B-9C06-7F49E2006278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251DFDB-6E3A-5541-A075-BEEAE19FAA70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37" name="矩形 23">
                <a:extLst>
                  <a:ext uri="{FF2B5EF4-FFF2-40B4-BE49-F238E27FC236}">
                    <a16:creationId xmlns:a16="http://schemas.microsoft.com/office/drawing/2014/main" id="{DDAE00DD-1A85-B84F-8F8D-7BAABBCC4401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8" name="文本框 31">
                <a:extLst>
                  <a:ext uri="{FF2B5EF4-FFF2-40B4-BE49-F238E27FC236}">
                    <a16:creationId xmlns:a16="http://schemas.microsoft.com/office/drawing/2014/main" id="{4632D453-CEE5-834D-8DD4-D9DED5463DCB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39" name="矩形 32">
              <a:extLst>
                <a:ext uri="{FF2B5EF4-FFF2-40B4-BE49-F238E27FC236}">
                  <a16:creationId xmlns:a16="http://schemas.microsoft.com/office/drawing/2014/main" id="{615ECD12-3687-6347-984D-DD287471CA25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40" name="矩形 32">
              <a:extLst>
                <a:ext uri="{FF2B5EF4-FFF2-40B4-BE49-F238E27FC236}">
                  <a16:creationId xmlns:a16="http://schemas.microsoft.com/office/drawing/2014/main" id="{2F72457D-EC12-E840-BB01-25D5BB62A8C3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41" name="矩形 32">
              <a:extLst>
                <a:ext uri="{FF2B5EF4-FFF2-40B4-BE49-F238E27FC236}">
                  <a16:creationId xmlns:a16="http://schemas.microsoft.com/office/drawing/2014/main" id="{7271A372-A8DA-6048-9EAE-195C728177F9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42" name="矩形 32">
              <a:extLst>
                <a:ext uri="{FF2B5EF4-FFF2-40B4-BE49-F238E27FC236}">
                  <a16:creationId xmlns:a16="http://schemas.microsoft.com/office/drawing/2014/main" id="{67DAD7AA-189B-154B-83FA-DB37DA21A683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grpSp>
        <p:nvGrpSpPr>
          <p:cNvPr id="27" name="组合 19">
            <a:extLst>
              <a:ext uri="{FF2B5EF4-FFF2-40B4-BE49-F238E27FC236}">
                <a16:creationId xmlns:a16="http://schemas.microsoft.com/office/drawing/2014/main" id="{4D22AE8F-A20C-124A-829B-07D17C8A1464}"/>
              </a:ext>
            </a:extLst>
          </p:cNvPr>
          <p:cNvGrpSpPr/>
          <p:nvPr/>
        </p:nvGrpSpPr>
        <p:grpSpPr>
          <a:xfrm>
            <a:off x="2756796" y="2422961"/>
            <a:ext cx="2896134" cy="827592"/>
            <a:chOff x="755446" y="3464289"/>
            <a:chExt cx="2758266" cy="683070"/>
          </a:xfrm>
        </p:grpSpPr>
        <p:sp>
          <p:nvSpPr>
            <p:cNvPr id="28" name="终止符 17">
              <a:hlinkClick r:id="rId5"/>
              <a:extLst>
                <a:ext uri="{FF2B5EF4-FFF2-40B4-BE49-F238E27FC236}">
                  <a16:creationId xmlns:a16="http://schemas.microsoft.com/office/drawing/2014/main" id="{92DADB8D-6376-6746-8F24-64AB4ECF6E61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9" name="矩形 18">
              <a:extLst>
                <a:ext uri="{FF2B5EF4-FFF2-40B4-BE49-F238E27FC236}">
                  <a16:creationId xmlns:a16="http://schemas.microsoft.com/office/drawing/2014/main" id="{B133F10A-8763-5F4F-8E54-50A156A95ADF}"/>
                </a:ext>
              </a:extLst>
            </p:cNvPr>
            <p:cNvSpPr/>
            <p:nvPr/>
          </p:nvSpPr>
          <p:spPr>
            <a:xfrm>
              <a:off x="934109" y="3603866"/>
              <a:ext cx="2400939" cy="33203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LET’S HAVE A LOOK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20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Loud, energetic and danceable music gained more popularity while use of instruments became less preferred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Song feature evolution over the past 100 years</a:t>
            </a:r>
          </a:p>
          <a:p>
            <a:endParaRPr kumimoji="1" lang="en-US" altLang="zh-CN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1BA9D9-60E0-4744-83FD-C976119AA6B6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46" name="矩形 5">
              <a:extLst>
                <a:ext uri="{FF2B5EF4-FFF2-40B4-BE49-F238E27FC236}">
                  <a16:creationId xmlns:a16="http://schemas.microsoft.com/office/drawing/2014/main" id="{2D6352ED-6305-DF47-8E73-DE544844D9FC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7" name="Picture 2" descr="Spotify — Logo and Brand Assets">
              <a:extLst>
                <a:ext uri="{FF2B5EF4-FFF2-40B4-BE49-F238E27FC236}">
                  <a16:creationId xmlns:a16="http://schemas.microsoft.com/office/drawing/2014/main" id="{64CC7E05-F360-2841-8A11-AE9FB47C7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C0D5F05-4532-CA4D-B224-B474AFB5C880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68" name="文本框 22">
                <a:extLst>
                  <a:ext uri="{FF2B5EF4-FFF2-40B4-BE49-F238E27FC236}">
                    <a16:creationId xmlns:a16="http://schemas.microsoft.com/office/drawing/2014/main" id="{D8A803DF-AE62-DF4B-9616-7908556F4773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69" name="矩形 24">
                <a:extLst>
                  <a:ext uri="{FF2B5EF4-FFF2-40B4-BE49-F238E27FC236}">
                    <a16:creationId xmlns:a16="http://schemas.microsoft.com/office/drawing/2014/main" id="{33BC88F6-59E7-934C-82AC-B1E7BB2F354C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74368C-741B-3442-ACC8-2A2628EAE201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66" name="文本框 27">
                <a:extLst>
                  <a:ext uri="{FF2B5EF4-FFF2-40B4-BE49-F238E27FC236}">
                    <a16:creationId xmlns:a16="http://schemas.microsoft.com/office/drawing/2014/main" id="{FF39B011-756F-4241-997C-592920294994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67" name="矩形 25">
                <a:extLst>
                  <a:ext uri="{FF2B5EF4-FFF2-40B4-BE49-F238E27FC236}">
                    <a16:creationId xmlns:a16="http://schemas.microsoft.com/office/drawing/2014/main" id="{E521D96E-8774-2C46-913F-AAF25FCAD896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AD82631-0DF1-0344-A211-63F115E81086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64" name="文本框 28">
                <a:extLst>
                  <a:ext uri="{FF2B5EF4-FFF2-40B4-BE49-F238E27FC236}">
                    <a16:creationId xmlns:a16="http://schemas.microsoft.com/office/drawing/2014/main" id="{ACBEA5D4-B98C-7A40-B8DF-6ED039D158EA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65" name="矩形 26">
                <a:extLst>
                  <a:ext uri="{FF2B5EF4-FFF2-40B4-BE49-F238E27FC236}">
                    <a16:creationId xmlns:a16="http://schemas.microsoft.com/office/drawing/2014/main" id="{758652BA-C7D1-094F-AB38-EF7AB58F5D26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A56A381-D85B-EC4D-BD77-7DC7FAF96BF4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67206AD-44B9-0945-82DF-283C01E9D50B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62" name="矩形 23">
                <a:extLst>
                  <a:ext uri="{FF2B5EF4-FFF2-40B4-BE49-F238E27FC236}">
                    <a16:creationId xmlns:a16="http://schemas.microsoft.com/office/drawing/2014/main" id="{EF12C280-2124-9D47-9F6C-668620C052FE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63" name="文本框 31">
                <a:extLst>
                  <a:ext uri="{FF2B5EF4-FFF2-40B4-BE49-F238E27FC236}">
                    <a16:creationId xmlns:a16="http://schemas.microsoft.com/office/drawing/2014/main" id="{70C72DBB-735D-7849-9ED5-71DC054E5F0D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58" name="矩形 32">
              <a:extLst>
                <a:ext uri="{FF2B5EF4-FFF2-40B4-BE49-F238E27FC236}">
                  <a16:creationId xmlns:a16="http://schemas.microsoft.com/office/drawing/2014/main" id="{A378509A-B448-D041-8DBD-1C60DC53EC21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59" name="矩形 32">
              <a:extLst>
                <a:ext uri="{FF2B5EF4-FFF2-40B4-BE49-F238E27FC236}">
                  <a16:creationId xmlns:a16="http://schemas.microsoft.com/office/drawing/2014/main" id="{76F961A3-4035-0F46-ACCF-4086C86FEA06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60" name="矩形 32">
              <a:extLst>
                <a:ext uri="{FF2B5EF4-FFF2-40B4-BE49-F238E27FC236}">
                  <a16:creationId xmlns:a16="http://schemas.microsoft.com/office/drawing/2014/main" id="{F09833FF-AA64-5E45-904E-AF7B2AB4880F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61" name="矩形 32">
              <a:extLst>
                <a:ext uri="{FF2B5EF4-FFF2-40B4-BE49-F238E27FC236}">
                  <a16:creationId xmlns:a16="http://schemas.microsoft.com/office/drawing/2014/main" id="{704743CE-8DA5-644D-A461-258E50661D20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pic>
        <p:nvPicPr>
          <p:cNvPr id="24" name="图片 2">
            <a:extLst>
              <a:ext uri="{FF2B5EF4-FFF2-40B4-BE49-F238E27FC236}">
                <a16:creationId xmlns:a16="http://schemas.microsoft.com/office/drawing/2014/main" id="{21998B8C-AA02-D04F-92A6-1ECB0965F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704" y="1685106"/>
            <a:ext cx="8348036" cy="4632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79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artists and songs still remain relevant today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Artist and song popularity by decade</a:t>
            </a:r>
            <a:endParaRPr kumimoji="1" lang="en-US" altLang="zh-CN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1BA9D9-60E0-4744-83FD-C976119AA6B6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46" name="矩形 5">
              <a:extLst>
                <a:ext uri="{FF2B5EF4-FFF2-40B4-BE49-F238E27FC236}">
                  <a16:creationId xmlns:a16="http://schemas.microsoft.com/office/drawing/2014/main" id="{2D6352ED-6305-DF47-8E73-DE544844D9FC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7" name="Picture 2" descr="Spotify — Logo and Brand Assets">
              <a:extLst>
                <a:ext uri="{FF2B5EF4-FFF2-40B4-BE49-F238E27FC236}">
                  <a16:creationId xmlns:a16="http://schemas.microsoft.com/office/drawing/2014/main" id="{64CC7E05-F360-2841-8A11-AE9FB47C7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C0D5F05-4532-CA4D-B224-B474AFB5C880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68" name="文本框 22">
                <a:extLst>
                  <a:ext uri="{FF2B5EF4-FFF2-40B4-BE49-F238E27FC236}">
                    <a16:creationId xmlns:a16="http://schemas.microsoft.com/office/drawing/2014/main" id="{D8A803DF-AE62-DF4B-9616-7908556F4773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69" name="矩形 24">
                <a:extLst>
                  <a:ext uri="{FF2B5EF4-FFF2-40B4-BE49-F238E27FC236}">
                    <a16:creationId xmlns:a16="http://schemas.microsoft.com/office/drawing/2014/main" id="{33BC88F6-59E7-934C-82AC-B1E7BB2F354C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74368C-741B-3442-ACC8-2A2628EAE201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66" name="文本框 27">
                <a:extLst>
                  <a:ext uri="{FF2B5EF4-FFF2-40B4-BE49-F238E27FC236}">
                    <a16:creationId xmlns:a16="http://schemas.microsoft.com/office/drawing/2014/main" id="{FF39B011-756F-4241-997C-592920294994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67" name="矩形 25">
                <a:extLst>
                  <a:ext uri="{FF2B5EF4-FFF2-40B4-BE49-F238E27FC236}">
                    <a16:creationId xmlns:a16="http://schemas.microsoft.com/office/drawing/2014/main" id="{E521D96E-8774-2C46-913F-AAF25FCAD896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AD82631-0DF1-0344-A211-63F115E81086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64" name="文本框 28">
                <a:extLst>
                  <a:ext uri="{FF2B5EF4-FFF2-40B4-BE49-F238E27FC236}">
                    <a16:creationId xmlns:a16="http://schemas.microsoft.com/office/drawing/2014/main" id="{ACBEA5D4-B98C-7A40-B8DF-6ED039D158EA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65" name="矩形 26">
                <a:extLst>
                  <a:ext uri="{FF2B5EF4-FFF2-40B4-BE49-F238E27FC236}">
                    <a16:creationId xmlns:a16="http://schemas.microsoft.com/office/drawing/2014/main" id="{758652BA-C7D1-094F-AB38-EF7AB58F5D26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A56A381-D85B-EC4D-BD77-7DC7FAF96BF4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67206AD-44B9-0945-82DF-283C01E9D50B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62" name="矩形 23">
                <a:extLst>
                  <a:ext uri="{FF2B5EF4-FFF2-40B4-BE49-F238E27FC236}">
                    <a16:creationId xmlns:a16="http://schemas.microsoft.com/office/drawing/2014/main" id="{EF12C280-2124-9D47-9F6C-668620C052FE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63" name="文本框 31">
                <a:extLst>
                  <a:ext uri="{FF2B5EF4-FFF2-40B4-BE49-F238E27FC236}">
                    <a16:creationId xmlns:a16="http://schemas.microsoft.com/office/drawing/2014/main" id="{70C72DBB-735D-7849-9ED5-71DC054E5F0D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58" name="矩形 32">
              <a:extLst>
                <a:ext uri="{FF2B5EF4-FFF2-40B4-BE49-F238E27FC236}">
                  <a16:creationId xmlns:a16="http://schemas.microsoft.com/office/drawing/2014/main" id="{A378509A-B448-D041-8DBD-1C60DC53EC21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59" name="矩形 32">
              <a:extLst>
                <a:ext uri="{FF2B5EF4-FFF2-40B4-BE49-F238E27FC236}">
                  <a16:creationId xmlns:a16="http://schemas.microsoft.com/office/drawing/2014/main" id="{76F961A3-4035-0F46-ACCF-4086C86FEA06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60" name="矩形 32">
              <a:extLst>
                <a:ext uri="{FF2B5EF4-FFF2-40B4-BE49-F238E27FC236}">
                  <a16:creationId xmlns:a16="http://schemas.microsoft.com/office/drawing/2014/main" id="{F09833FF-AA64-5E45-904E-AF7B2AB4880F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61" name="矩形 32">
              <a:extLst>
                <a:ext uri="{FF2B5EF4-FFF2-40B4-BE49-F238E27FC236}">
                  <a16:creationId xmlns:a16="http://schemas.microsoft.com/office/drawing/2014/main" id="{704743CE-8DA5-644D-A461-258E50661D20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pic>
        <p:nvPicPr>
          <p:cNvPr id="29" name="图片 5">
            <a:extLst>
              <a:ext uri="{FF2B5EF4-FFF2-40B4-BE49-F238E27FC236}">
                <a16:creationId xmlns:a16="http://schemas.microsoft.com/office/drawing/2014/main" id="{006663DB-B172-8C46-9D76-647FA4B0F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49" y="3308978"/>
            <a:ext cx="6840000" cy="3102988"/>
          </a:xfrm>
          <a:prstGeom prst="rect">
            <a:avLst/>
          </a:prstGeom>
        </p:spPr>
      </p:pic>
      <p:pic>
        <p:nvPicPr>
          <p:cNvPr id="26" name="图片 1">
            <a:extLst>
              <a:ext uri="{FF2B5EF4-FFF2-40B4-BE49-F238E27FC236}">
                <a16:creationId xmlns:a16="http://schemas.microsoft.com/office/drawing/2014/main" id="{6EFC5FE6-2E43-4240-B770-EAF92590A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796" y="1240356"/>
            <a:ext cx="6840000" cy="2980913"/>
          </a:xfrm>
          <a:prstGeom prst="rect">
            <a:avLst/>
          </a:prstGeom>
        </p:spPr>
      </p:pic>
      <p:grpSp>
        <p:nvGrpSpPr>
          <p:cNvPr id="31" name="组合 19">
            <a:extLst>
              <a:ext uri="{FF2B5EF4-FFF2-40B4-BE49-F238E27FC236}">
                <a16:creationId xmlns:a16="http://schemas.microsoft.com/office/drawing/2014/main" id="{2B3D7BF3-04A9-D941-8B1F-DC94992ED04B}"/>
              </a:ext>
            </a:extLst>
          </p:cNvPr>
          <p:cNvGrpSpPr/>
          <p:nvPr/>
        </p:nvGrpSpPr>
        <p:grpSpPr>
          <a:xfrm>
            <a:off x="8889920" y="1103084"/>
            <a:ext cx="1089199" cy="456111"/>
            <a:chOff x="755446" y="3464289"/>
            <a:chExt cx="2758266" cy="683070"/>
          </a:xfrm>
        </p:grpSpPr>
        <p:sp>
          <p:nvSpPr>
            <p:cNvPr id="32" name="终止符 17">
              <a:hlinkClick r:id="rId6"/>
              <a:extLst>
                <a:ext uri="{FF2B5EF4-FFF2-40B4-BE49-F238E27FC236}">
                  <a16:creationId xmlns:a16="http://schemas.microsoft.com/office/drawing/2014/main" id="{3A163C4C-0EA5-9A4D-AB2C-8F702CFEFE4E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61B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矩形 18">
              <a:extLst>
                <a:ext uri="{FF2B5EF4-FFF2-40B4-BE49-F238E27FC236}">
                  <a16:creationId xmlns:a16="http://schemas.microsoft.com/office/drawing/2014/main" id="{6C877A97-49D4-1C41-92C1-5C46C3CC430F}"/>
                </a:ext>
              </a:extLst>
            </p:cNvPr>
            <p:cNvSpPr/>
            <p:nvPr/>
          </p:nvSpPr>
          <p:spPr>
            <a:xfrm>
              <a:off x="1797179" y="3556647"/>
              <a:ext cx="674798" cy="33203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1960s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34" name="组合 19">
            <a:extLst>
              <a:ext uri="{FF2B5EF4-FFF2-40B4-BE49-F238E27FC236}">
                <a16:creationId xmlns:a16="http://schemas.microsoft.com/office/drawing/2014/main" id="{2FFADA0F-6CBE-B94D-B1CF-B2FF05243C58}"/>
              </a:ext>
            </a:extLst>
          </p:cNvPr>
          <p:cNvGrpSpPr/>
          <p:nvPr/>
        </p:nvGrpSpPr>
        <p:grpSpPr>
          <a:xfrm>
            <a:off x="10827996" y="3136786"/>
            <a:ext cx="1089199" cy="484728"/>
            <a:chOff x="755446" y="3421432"/>
            <a:chExt cx="2758266" cy="725927"/>
          </a:xfrm>
        </p:grpSpPr>
        <p:sp>
          <p:nvSpPr>
            <p:cNvPr id="35" name="终止符 17">
              <a:hlinkClick r:id="rId6"/>
              <a:extLst>
                <a:ext uri="{FF2B5EF4-FFF2-40B4-BE49-F238E27FC236}">
                  <a16:creationId xmlns:a16="http://schemas.microsoft.com/office/drawing/2014/main" id="{0DC22947-5CCA-0740-AF5C-102C9FF1F6AD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61B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矩形 18">
              <a:extLst>
                <a:ext uri="{FF2B5EF4-FFF2-40B4-BE49-F238E27FC236}">
                  <a16:creationId xmlns:a16="http://schemas.microsoft.com/office/drawing/2014/main" id="{D1BFFCA0-23C9-8540-8368-E198897F4448}"/>
                </a:ext>
              </a:extLst>
            </p:cNvPr>
            <p:cNvSpPr/>
            <p:nvPr/>
          </p:nvSpPr>
          <p:spPr>
            <a:xfrm>
              <a:off x="1237449" y="3421432"/>
              <a:ext cx="1794262" cy="60246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2010s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01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is effective visualization shows how your music streaming habits offer a  window into who you are. With her expli… | Music streaming, Streaming, Data  visualization">
            <a:extLst>
              <a:ext uri="{FF2B5EF4-FFF2-40B4-BE49-F238E27FC236}">
                <a16:creationId xmlns:a16="http://schemas.microsoft.com/office/drawing/2014/main" id="{27D80372-02F4-A74F-890C-FDD1FBB5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A6744B-65AE-B844-932C-32A982CDD3C2}"/>
              </a:ext>
            </a:extLst>
          </p:cNvPr>
          <p:cNvSpPr/>
          <p:nvPr/>
        </p:nvSpPr>
        <p:spPr>
          <a:xfrm>
            <a:off x="0" y="-109727"/>
            <a:ext cx="6425184" cy="5900928"/>
          </a:xfrm>
          <a:prstGeom prst="rect">
            <a:avLst/>
          </a:prstGeom>
          <a:solidFill>
            <a:srgbClr val="17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BCDF0E6F-26C1-7B41-9B68-FFF0A4FD4AEA}"/>
              </a:ext>
            </a:extLst>
          </p:cNvPr>
          <p:cNvSpPr txBox="1"/>
          <p:nvPr/>
        </p:nvSpPr>
        <p:spPr>
          <a:xfrm>
            <a:off x="243840" y="2351782"/>
            <a:ext cx="5852160" cy="177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Visualisation</a:t>
            </a:r>
            <a:r>
              <a:rPr kumimoji="1" lang="en-US" altLang="zh-CN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Story Telling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 Group Project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Study Group 14</a:t>
            </a:r>
            <a:endParaRPr kumimoji="1" lang="en-US" altLang="zh-CN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0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Success is short, enjoy it until someone else hits #1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most prolific artists per decade</a:t>
            </a:r>
            <a:endParaRPr kumimoji="1" lang="en-US" altLang="zh-CN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1BA9D9-60E0-4744-83FD-C976119AA6B6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46" name="矩形 5">
              <a:extLst>
                <a:ext uri="{FF2B5EF4-FFF2-40B4-BE49-F238E27FC236}">
                  <a16:creationId xmlns:a16="http://schemas.microsoft.com/office/drawing/2014/main" id="{2D6352ED-6305-DF47-8E73-DE544844D9FC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7" name="Picture 2" descr="Spotify — Logo and Brand Assets">
              <a:extLst>
                <a:ext uri="{FF2B5EF4-FFF2-40B4-BE49-F238E27FC236}">
                  <a16:creationId xmlns:a16="http://schemas.microsoft.com/office/drawing/2014/main" id="{64CC7E05-F360-2841-8A11-AE9FB47C7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C0D5F05-4532-CA4D-B224-B474AFB5C880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68" name="文本框 22">
                <a:extLst>
                  <a:ext uri="{FF2B5EF4-FFF2-40B4-BE49-F238E27FC236}">
                    <a16:creationId xmlns:a16="http://schemas.microsoft.com/office/drawing/2014/main" id="{D8A803DF-AE62-DF4B-9616-7908556F4773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69" name="矩形 24">
                <a:extLst>
                  <a:ext uri="{FF2B5EF4-FFF2-40B4-BE49-F238E27FC236}">
                    <a16:creationId xmlns:a16="http://schemas.microsoft.com/office/drawing/2014/main" id="{33BC88F6-59E7-934C-82AC-B1E7BB2F354C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74368C-741B-3442-ACC8-2A2628EAE201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66" name="文本框 27">
                <a:extLst>
                  <a:ext uri="{FF2B5EF4-FFF2-40B4-BE49-F238E27FC236}">
                    <a16:creationId xmlns:a16="http://schemas.microsoft.com/office/drawing/2014/main" id="{FF39B011-756F-4241-997C-592920294994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67" name="矩形 25">
                <a:extLst>
                  <a:ext uri="{FF2B5EF4-FFF2-40B4-BE49-F238E27FC236}">
                    <a16:creationId xmlns:a16="http://schemas.microsoft.com/office/drawing/2014/main" id="{E521D96E-8774-2C46-913F-AAF25FCAD896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AD82631-0DF1-0344-A211-63F115E81086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64" name="文本框 28">
                <a:extLst>
                  <a:ext uri="{FF2B5EF4-FFF2-40B4-BE49-F238E27FC236}">
                    <a16:creationId xmlns:a16="http://schemas.microsoft.com/office/drawing/2014/main" id="{ACBEA5D4-B98C-7A40-B8DF-6ED039D158EA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65" name="矩形 26">
                <a:extLst>
                  <a:ext uri="{FF2B5EF4-FFF2-40B4-BE49-F238E27FC236}">
                    <a16:creationId xmlns:a16="http://schemas.microsoft.com/office/drawing/2014/main" id="{758652BA-C7D1-094F-AB38-EF7AB58F5D26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A56A381-D85B-EC4D-BD77-7DC7FAF96BF4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67206AD-44B9-0945-82DF-283C01E9D50B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62" name="矩形 23">
                <a:extLst>
                  <a:ext uri="{FF2B5EF4-FFF2-40B4-BE49-F238E27FC236}">
                    <a16:creationId xmlns:a16="http://schemas.microsoft.com/office/drawing/2014/main" id="{EF12C280-2124-9D47-9F6C-668620C052FE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63" name="文本框 31">
                <a:extLst>
                  <a:ext uri="{FF2B5EF4-FFF2-40B4-BE49-F238E27FC236}">
                    <a16:creationId xmlns:a16="http://schemas.microsoft.com/office/drawing/2014/main" id="{70C72DBB-735D-7849-9ED5-71DC054E5F0D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58" name="矩形 32">
              <a:extLst>
                <a:ext uri="{FF2B5EF4-FFF2-40B4-BE49-F238E27FC236}">
                  <a16:creationId xmlns:a16="http://schemas.microsoft.com/office/drawing/2014/main" id="{A378509A-B448-D041-8DBD-1C60DC53EC21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59" name="矩形 32">
              <a:extLst>
                <a:ext uri="{FF2B5EF4-FFF2-40B4-BE49-F238E27FC236}">
                  <a16:creationId xmlns:a16="http://schemas.microsoft.com/office/drawing/2014/main" id="{76F961A3-4035-0F46-ACCF-4086C86FEA06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60" name="矩形 32">
              <a:extLst>
                <a:ext uri="{FF2B5EF4-FFF2-40B4-BE49-F238E27FC236}">
                  <a16:creationId xmlns:a16="http://schemas.microsoft.com/office/drawing/2014/main" id="{F09833FF-AA64-5E45-904E-AF7B2AB4880F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61" name="矩形 32">
              <a:extLst>
                <a:ext uri="{FF2B5EF4-FFF2-40B4-BE49-F238E27FC236}">
                  <a16:creationId xmlns:a16="http://schemas.microsoft.com/office/drawing/2014/main" id="{704743CE-8DA5-644D-A461-258E50661D20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pic>
        <p:nvPicPr>
          <p:cNvPr id="70" name="图片 1">
            <a:extLst>
              <a:ext uri="{FF2B5EF4-FFF2-40B4-BE49-F238E27FC236}">
                <a16:creationId xmlns:a16="http://schemas.microsoft.com/office/drawing/2014/main" id="{AD5F1116-2F95-6246-A2D6-5D325F5C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26" y="1381280"/>
            <a:ext cx="7886792" cy="48726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组合 19">
            <a:extLst>
              <a:ext uri="{FF2B5EF4-FFF2-40B4-BE49-F238E27FC236}">
                <a16:creationId xmlns:a16="http://schemas.microsoft.com/office/drawing/2014/main" id="{E75FA319-39B6-8A43-833E-3BF20D1385C2}"/>
              </a:ext>
            </a:extLst>
          </p:cNvPr>
          <p:cNvGrpSpPr/>
          <p:nvPr/>
        </p:nvGrpSpPr>
        <p:grpSpPr>
          <a:xfrm>
            <a:off x="10366753" y="1284861"/>
            <a:ext cx="1089199" cy="484728"/>
            <a:chOff x="755446" y="3421432"/>
            <a:chExt cx="2758266" cy="725927"/>
          </a:xfrm>
        </p:grpSpPr>
        <p:sp>
          <p:nvSpPr>
            <p:cNvPr id="72" name="终止符 17">
              <a:hlinkClick r:id="rId4"/>
              <a:extLst>
                <a:ext uri="{FF2B5EF4-FFF2-40B4-BE49-F238E27FC236}">
                  <a16:creationId xmlns:a16="http://schemas.microsoft.com/office/drawing/2014/main" id="{BFA7C638-E1CF-B144-900E-273C471805BC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61B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3" name="矩形 18">
              <a:extLst>
                <a:ext uri="{FF2B5EF4-FFF2-40B4-BE49-F238E27FC236}">
                  <a16:creationId xmlns:a16="http://schemas.microsoft.com/office/drawing/2014/main" id="{F975BC07-BE20-F145-88AB-AE5A200FE1CD}"/>
                </a:ext>
              </a:extLst>
            </p:cNvPr>
            <p:cNvSpPr/>
            <p:nvPr/>
          </p:nvSpPr>
          <p:spPr>
            <a:xfrm>
              <a:off x="1412004" y="3421432"/>
              <a:ext cx="1445151" cy="60246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2010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296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 how does music taste differ geographically?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7" name="组合 19">
            <a:extLst>
              <a:ext uri="{FF2B5EF4-FFF2-40B4-BE49-F238E27FC236}">
                <a16:creationId xmlns:a16="http://schemas.microsoft.com/office/drawing/2014/main" id="{4D22AE8F-A20C-124A-829B-07D17C8A1464}"/>
              </a:ext>
            </a:extLst>
          </p:cNvPr>
          <p:cNvGrpSpPr/>
          <p:nvPr/>
        </p:nvGrpSpPr>
        <p:grpSpPr>
          <a:xfrm>
            <a:off x="2756796" y="2422961"/>
            <a:ext cx="2896134" cy="827592"/>
            <a:chOff x="755446" y="3464289"/>
            <a:chExt cx="2758266" cy="683070"/>
          </a:xfrm>
        </p:grpSpPr>
        <p:sp>
          <p:nvSpPr>
            <p:cNvPr id="28" name="终止符 17">
              <a:hlinkClick r:id="rId4"/>
              <a:extLst>
                <a:ext uri="{FF2B5EF4-FFF2-40B4-BE49-F238E27FC236}">
                  <a16:creationId xmlns:a16="http://schemas.microsoft.com/office/drawing/2014/main" id="{92DADB8D-6376-6746-8F24-64AB4ECF6E61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9" name="矩形 18">
              <a:extLst>
                <a:ext uri="{FF2B5EF4-FFF2-40B4-BE49-F238E27FC236}">
                  <a16:creationId xmlns:a16="http://schemas.microsoft.com/office/drawing/2014/main" id="{B133F10A-8763-5F4F-8E54-50A156A95ADF}"/>
                </a:ext>
              </a:extLst>
            </p:cNvPr>
            <p:cNvSpPr/>
            <p:nvPr/>
          </p:nvSpPr>
          <p:spPr>
            <a:xfrm>
              <a:off x="934109" y="3603866"/>
              <a:ext cx="2400939" cy="33203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LET’S HAVE A LOOK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3FBBD7-3733-1444-893C-3B52FBC57680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44" name="矩形 5">
              <a:extLst>
                <a:ext uri="{FF2B5EF4-FFF2-40B4-BE49-F238E27FC236}">
                  <a16:creationId xmlns:a16="http://schemas.microsoft.com/office/drawing/2014/main" id="{0D934731-0A7A-3149-A072-C8EA9C787E6B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5" name="Picture 2" descr="Spotify — Logo and Brand Assets">
              <a:extLst>
                <a:ext uri="{FF2B5EF4-FFF2-40B4-BE49-F238E27FC236}">
                  <a16:creationId xmlns:a16="http://schemas.microsoft.com/office/drawing/2014/main" id="{0ED6F611-ABC8-004F-8C3F-D1E2349AC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6B3D810-4CBB-1040-8B35-1919E312FB8A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61" name="文本框 22">
                <a:extLst>
                  <a:ext uri="{FF2B5EF4-FFF2-40B4-BE49-F238E27FC236}">
                    <a16:creationId xmlns:a16="http://schemas.microsoft.com/office/drawing/2014/main" id="{4374892E-F7AE-FC45-958B-1F21BD735D29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62" name="矩形 24">
                <a:extLst>
                  <a:ext uri="{FF2B5EF4-FFF2-40B4-BE49-F238E27FC236}">
                    <a16:creationId xmlns:a16="http://schemas.microsoft.com/office/drawing/2014/main" id="{14893F10-8320-D94D-B865-B6226E0B609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96A9D8A-1DB5-0343-9C38-C97842204DB4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59" name="文本框 27">
                <a:extLst>
                  <a:ext uri="{FF2B5EF4-FFF2-40B4-BE49-F238E27FC236}">
                    <a16:creationId xmlns:a16="http://schemas.microsoft.com/office/drawing/2014/main" id="{CC3BD8AD-F92B-F346-A644-6A2986981EA1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60" name="矩形 25">
                <a:extLst>
                  <a:ext uri="{FF2B5EF4-FFF2-40B4-BE49-F238E27FC236}">
                    <a16:creationId xmlns:a16="http://schemas.microsoft.com/office/drawing/2014/main" id="{A70B55AE-50D6-4745-9AF4-392276BEE1F1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BE5892-098A-7844-813E-997B542A9F3E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57" name="文本框 28">
                <a:extLst>
                  <a:ext uri="{FF2B5EF4-FFF2-40B4-BE49-F238E27FC236}">
                    <a16:creationId xmlns:a16="http://schemas.microsoft.com/office/drawing/2014/main" id="{699EFF39-C25F-1C4D-B479-609FAE701472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58" name="矩形 26">
                <a:extLst>
                  <a:ext uri="{FF2B5EF4-FFF2-40B4-BE49-F238E27FC236}">
                    <a16:creationId xmlns:a16="http://schemas.microsoft.com/office/drawing/2014/main" id="{C89E4F94-D5B7-014A-88EE-B013E1B0175F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D0FADEF5-A61E-AE46-B451-82152229932A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4AD4D0-48E0-E645-975C-62A4A828075D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55" name="矩形 23">
                <a:extLst>
                  <a:ext uri="{FF2B5EF4-FFF2-40B4-BE49-F238E27FC236}">
                    <a16:creationId xmlns:a16="http://schemas.microsoft.com/office/drawing/2014/main" id="{238BA0EB-F69F-E540-A1F4-3B79ECAF1DA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56" name="文本框 31">
                <a:extLst>
                  <a:ext uri="{FF2B5EF4-FFF2-40B4-BE49-F238E27FC236}">
                    <a16:creationId xmlns:a16="http://schemas.microsoft.com/office/drawing/2014/main" id="{5ED21623-47BD-C64B-998B-F7DF2738DBB0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51" name="矩形 32">
              <a:extLst>
                <a:ext uri="{FF2B5EF4-FFF2-40B4-BE49-F238E27FC236}">
                  <a16:creationId xmlns:a16="http://schemas.microsoft.com/office/drawing/2014/main" id="{A99D0905-79FF-214F-840C-C46B57F3389F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52" name="矩形 32">
              <a:extLst>
                <a:ext uri="{FF2B5EF4-FFF2-40B4-BE49-F238E27FC236}">
                  <a16:creationId xmlns:a16="http://schemas.microsoft.com/office/drawing/2014/main" id="{F06609BC-B7B3-D344-8E76-927FA645ACE0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53" name="矩形 32">
              <a:extLst>
                <a:ext uri="{FF2B5EF4-FFF2-40B4-BE49-F238E27FC236}">
                  <a16:creationId xmlns:a16="http://schemas.microsoft.com/office/drawing/2014/main" id="{8AB5F7B9-2E2C-0141-83A6-F789E2DC4C87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54" name="矩形 32">
              <a:extLst>
                <a:ext uri="{FF2B5EF4-FFF2-40B4-BE49-F238E27FC236}">
                  <a16:creationId xmlns:a16="http://schemas.microsoft.com/office/drawing/2014/main" id="{E0CAD030-5836-C24A-8784-0FF372311DC4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60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 countries, other customs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Streaming trends per country</a:t>
            </a:r>
            <a:endParaRPr kumimoji="1" lang="en-US" altLang="zh-CN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921BF4-0800-B246-BAAF-F292068C9F7E}"/>
              </a:ext>
            </a:extLst>
          </p:cNvPr>
          <p:cNvGrpSpPr/>
          <p:nvPr/>
        </p:nvGrpSpPr>
        <p:grpSpPr>
          <a:xfrm>
            <a:off x="-8751" y="0"/>
            <a:ext cx="2772569" cy="6858000"/>
            <a:chOff x="-8751" y="0"/>
            <a:chExt cx="2772569" cy="6858000"/>
          </a:xfrm>
        </p:grpSpPr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63242D58-DB66-0B4D-B1F9-8D1A322B6609}"/>
                </a:ext>
              </a:extLst>
            </p:cNvPr>
            <p:cNvSpPr/>
            <p:nvPr/>
          </p:nvSpPr>
          <p:spPr>
            <a:xfrm>
              <a:off x="-8751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6" name="Picture 2" descr="Spotify — Logo and Brand Assets">
              <a:extLst>
                <a:ext uri="{FF2B5EF4-FFF2-40B4-BE49-F238E27FC236}">
                  <a16:creationId xmlns:a16="http://schemas.microsoft.com/office/drawing/2014/main" id="{E01A7F74-1B17-3A46-A42B-F37CE3317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6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AD45A4-66D8-8841-BE4F-C8299789D2D2}"/>
                </a:ext>
              </a:extLst>
            </p:cNvPr>
            <p:cNvGrpSpPr/>
            <p:nvPr/>
          </p:nvGrpSpPr>
          <p:grpSpPr>
            <a:xfrm>
              <a:off x="212016" y="1219448"/>
              <a:ext cx="1540747" cy="307777"/>
              <a:chOff x="241044" y="1219448"/>
              <a:chExt cx="1540747" cy="307777"/>
            </a:xfrm>
          </p:grpSpPr>
          <p:sp>
            <p:nvSpPr>
              <p:cNvPr id="43" name="文本框 22">
                <a:extLst>
                  <a:ext uri="{FF2B5EF4-FFF2-40B4-BE49-F238E27FC236}">
                    <a16:creationId xmlns:a16="http://schemas.microsoft.com/office/drawing/2014/main" id="{4F000748-4A61-1147-B906-23581A5BFD53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44" name="矩形 24">
                <a:extLst>
                  <a:ext uri="{FF2B5EF4-FFF2-40B4-BE49-F238E27FC236}">
                    <a16:creationId xmlns:a16="http://schemas.microsoft.com/office/drawing/2014/main" id="{F9C46342-ADDA-3149-946C-ACB3DB093412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F7D94DB-C46A-7C4D-A507-D91BB7A66D96}"/>
                </a:ext>
              </a:extLst>
            </p:cNvPr>
            <p:cNvGrpSpPr/>
            <p:nvPr/>
          </p:nvGrpSpPr>
          <p:grpSpPr>
            <a:xfrm>
              <a:off x="212016" y="1911704"/>
              <a:ext cx="1885393" cy="314821"/>
              <a:chOff x="241044" y="1921854"/>
              <a:chExt cx="1885393" cy="314821"/>
            </a:xfrm>
          </p:grpSpPr>
          <p:sp>
            <p:nvSpPr>
              <p:cNvPr id="41" name="文本框 27">
                <a:extLst>
                  <a:ext uri="{FF2B5EF4-FFF2-40B4-BE49-F238E27FC236}">
                    <a16:creationId xmlns:a16="http://schemas.microsoft.com/office/drawing/2014/main" id="{1DF899D8-A285-7F40-AA72-2129C17A9C30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42" name="矩形 25">
                <a:extLst>
                  <a:ext uri="{FF2B5EF4-FFF2-40B4-BE49-F238E27FC236}">
                    <a16:creationId xmlns:a16="http://schemas.microsoft.com/office/drawing/2014/main" id="{550C5617-6856-5F40-9828-72D3EB56D87D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09E55B-C5AB-EE48-8BBA-7F781629DD32}"/>
                </a:ext>
              </a:extLst>
            </p:cNvPr>
            <p:cNvGrpSpPr/>
            <p:nvPr/>
          </p:nvGrpSpPr>
          <p:grpSpPr>
            <a:xfrm>
              <a:off x="212016" y="2611004"/>
              <a:ext cx="2261749" cy="313495"/>
              <a:chOff x="241044" y="2763422"/>
              <a:chExt cx="2261749" cy="313495"/>
            </a:xfrm>
          </p:grpSpPr>
          <p:sp>
            <p:nvSpPr>
              <p:cNvPr id="39" name="文本框 28">
                <a:extLst>
                  <a:ext uri="{FF2B5EF4-FFF2-40B4-BE49-F238E27FC236}">
                    <a16:creationId xmlns:a16="http://schemas.microsoft.com/office/drawing/2014/main" id="{EB13BF8C-8BE0-6D4C-A931-06ACB5C9C500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40" name="矩形 26">
                <a:extLst>
                  <a:ext uri="{FF2B5EF4-FFF2-40B4-BE49-F238E27FC236}">
                    <a16:creationId xmlns:a16="http://schemas.microsoft.com/office/drawing/2014/main" id="{3AE4B6DE-F577-C24A-99E3-BA2A7270D34B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F01E6CB6-5CFF-0C4E-BDDA-E4760F8C2F0B}"/>
                </a:ext>
              </a:extLst>
            </p:cNvPr>
            <p:cNvSpPr/>
            <p:nvPr/>
          </p:nvSpPr>
          <p:spPr>
            <a:xfrm rot="18900000">
              <a:off x="2169564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5439920-6BDD-364D-82A7-A68779F1680B}"/>
                </a:ext>
              </a:extLst>
            </p:cNvPr>
            <p:cNvGrpSpPr/>
            <p:nvPr/>
          </p:nvGrpSpPr>
          <p:grpSpPr>
            <a:xfrm>
              <a:off x="212016" y="6078000"/>
              <a:ext cx="2289057" cy="307777"/>
              <a:chOff x="241044" y="6078000"/>
              <a:chExt cx="2289057" cy="307777"/>
            </a:xfrm>
          </p:grpSpPr>
          <p:sp>
            <p:nvSpPr>
              <p:cNvPr id="36" name="矩形 23">
                <a:extLst>
                  <a:ext uri="{FF2B5EF4-FFF2-40B4-BE49-F238E27FC236}">
                    <a16:creationId xmlns:a16="http://schemas.microsoft.com/office/drawing/2014/main" id="{BCB800B3-1342-324F-972A-DC6DE0C38448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8" name="文本框 31">
                <a:extLst>
                  <a:ext uri="{FF2B5EF4-FFF2-40B4-BE49-F238E27FC236}">
                    <a16:creationId xmlns:a16="http://schemas.microsoft.com/office/drawing/2014/main" id="{9CB8CDDF-4046-274C-A346-D0F24B0B4707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  <p:sp>
          <p:nvSpPr>
            <p:cNvPr id="32" name="矩形 32">
              <a:extLst>
                <a:ext uri="{FF2B5EF4-FFF2-40B4-BE49-F238E27FC236}">
                  <a16:creationId xmlns:a16="http://schemas.microsoft.com/office/drawing/2014/main" id="{DF238DC5-7C05-0744-8CB2-3206BBAC3FC5}"/>
                </a:ext>
              </a:extLst>
            </p:cNvPr>
            <p:cNvSpPr/>
            <p:nvPr/>
          </p:nvSpPr>
          <p:spPr>
            <a:xfrm>
              <a:off x="819404" y="3308978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335489E-F4ED-CF4F-A060-A88C500710D2}"/>
                </a:ext>
              </a:extLst>
            </p:cNvPr>
            <p:cNvSpPr/>
            <p:nvPr/>
          </p:nvSpPr>
          <p:spPr>
            <a:xfrm>
              <a:off x="819404" y="4001234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Genre</a:t>
              </a:r>
            </a:p>
          </p:txBody>
        </p:sp>
        <p:sp>
          <p:nvSpPr>
            <p:cNvPr id="34" name="矩形 32">
              <a:extLst>
                <a:ext uri="{FF2B5EF4-FFF2-40B4-BE49-F238E27FC236}">
                  <a16:creationId xmlns:a16="http://schemas.microsoft.com/office/drawing/2014/main" id="{5856C19B-EB4C-344C-AD2C-0103B9E0EF99}"/>
                </a:ext>
              </a:extLst>
            </p:cNvPr>
            <p:cNvSpPr/>
            <p:nvPr/>
          </p:nvSpPr>
          <p:spPr>
            <a:xfrm>
              <a:off x="819404" y="4693490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35" name="矩形 32">
              <a:extLst>
                <a:ext uri="{FF2B5EF4-FFF2-40B4-BE49-F238E27FC236}">
                  <a16:creationId xmlns:a16="http://schemas.microsoft.com/office/drawing/2014/main" id="{45170C33-3EE8-904E-91D0-A5A3ABC82541}"/>
                </a:ext>
              </a:extLst>
            </p:cNvPr>
            <p:cNvSpPr/>
            <p:nvPr/>
          </p:nvSpPr>
          <p:spPr>
            <a:xfrm>
              <a:off x="819404" y="5385746"/>
              <a:ext cx="1944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1DB95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</p:grpSp>
      <p:pic>
        <p:nvPicPr>
          <p:cNvPr id="53" name="Picture 52" descr="Graphical user interface&#10;&#10;Description automatically generated">
            <a:extLst>
              <a:ext uri="{FF2B5EF4-FFF2-40B4-BE49-F238E27FC236}">
                <a16:creationId xmlns:a16="http://schemas.microsoft.com/office/drawing/2014/main" id="{BB62CDC6-5634-7149-8871-644582BE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62" y="1183657"/>
            <a:ext cx="6606320" cy="52438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98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6572CB-4B0B-0A4F-B674-6D9A0DE643FF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no one way to understand and predict music preferences and popularity </a:t>
            </a:r>
          </a:p>
        </p:txBody>
      </p:sp>
      <p:sp>
        <p:nvSpPr>
          <p:cNvPr id="20" name="文本框 2">
            <a:extLst>
              <a:ext uri="{FF2B5EF4-FFF2-40B4-BE49-F238E27FC236}">
                <a16:creationId xmlns:a16="http://schemas.microsoft.com/office/drawing/2014/main" id="{29567AA6-8F26-6E4F-8ABB-3A43C35431D4}"/>
              </a:ext>
            </a:extLst>
          </p:cNvPr>
          <p:cNvSpPr txBox="1"/>
          <p:nvPr/>
        </p:nvSpPr>
        <p:spPr>
          <a:xfrm>
            <a:off x="2756796" y="1234904"/>
            <a:ext cx="8905853" cy="5173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However similar they are, </a:t>
            </a: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every individual’s music taste is unique </a:t>
            </a:r>
          </a:p>
          <a:p>
            <a:pPr marL="285750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Today’s popular music all about danceability and energy</a:t>
            </a: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; it is less about live music, acoustic tracks or use of actual instruments</a:t>
            </a:r>
          </a:p>
          <a:p>
            <a:pPr marL="285750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Acoustic songs, conveying positive moods or using a lot of speech seem to negatively influence song popularity while danceable songs with high energy and explicit words seem to guarantee success - Caution though! </a:t>
            </a: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Music is too diverse to be generalised into one statistical model</a:t>
            </a:r>
          </a:p>
          <a:p>
            <a:pPr marL="285750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must keep the following in mind</a:t>
            </a:r>
          </a:p>
          <a:p>
            <a:pPr marL="742950" lvl="1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Music preferences differ by genre</a:t>
            </a:r>
          </a:p>
          <a:p>
            <a:pPr marL="742950" lvl="1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Lyrics and their meaning highly influence songs</a:t>
            </a:r>
          </a:p>
          <a:p>
            <a:pPr marL="742950" lvl="1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Music taste and preferences evolve over time</a:t>
            </a: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; however, some artists and songs survive time and are still relevant today</a:t>
            </a:r>
          </a:p>
          <a:p>
            <a:pPr marL="742950" lvl="1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Either way, </a:t>
            </a: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success is often short </a:t>
            </a: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 all artists try to survive in a highly competitive music industry</a:t>
            </a:r>
          </a:p>
          <a:p>
            <a:pPr marL="742950" lvl="1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Music taste and preferences differ by region</a:t>
            </a:r>
            <a:r>
              <a:rPr lang="en-GB" altLang="zh-CN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; some songs reach people worldwide while others stay local</a:t>
            </a:r>
            <a:endParaRPr kumimoji="1" lang="zh-CN" altLang="en-US" sz="1600" dirty="0">
              <a:solidFill>
                <a:schemeClr val="bg1"/>
              </a:solidFill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B98A0A-C539-F941-A615-7F521CF38EBF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D0530E7B-E5F7-0540-A54B-120141A62396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1" name="Picture 2" descr="Spotify — Logo and Brand Assets">
              <a:extLst>
                <a:ext uri="{FF2B5EF4-FFF2-40B4-BE49-F238E27FC236}">
                  <a16:creationId xmlns:a16="http://schemas.microsoft.com/office/drawing/2014/main" id="{B9F79943-5EB4-3241-995A-E5B435423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BA353C1-7040-F848-9F74-B00D9EB1ECB6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53" name="文本框 22">
                <a:extLst>
                  <a:ext uri="{FF2B5EF4-FFF2-40B4-BE49-F238E27FC236}">
                    <a16:creationId xmlns:a16="http://schemas.microsoft.com/office/drawing/2014/main" id="{302F1CC7-93ED-5A45-8E7B-FF9D0DF8F42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54" name="矩形 24">
                <a:extLst>
                  <a:ext uri="{FF2B5EF4-FFF2-40B4-BE49-F238E27FC236}">
                    <a16:creationId xmlns:a16="http://schemas.microsoft.com/office/drawing/2014/main" id="{B65E862E-BAFE-824D-B044-EDEB3EA54681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E3D3BF4-28BD-2B4F-A4A2-55C50BBEA7B6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51" name="文本框 27">
                <a:extLst>
                  <a:ext uri="{FF2B5EF4-FFF2-40B4-BE49-F238E27FC236}">
                    <a16:creationId xmlns:a16="http://schemas.microsoft.com/office/drawing/2014/main" id="{F5C2141C-0751-F34A-A62A-5D646DBA858A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52" name="矩形 25">
                <a:extLst>
                  <a:ext uri="{FF2B5EF4-FFF2-40B4-BE49-F238E27FC236}">
                    <a16:creationId xmlns:a16="http://schemas.microsoft.com/office/drawing/2014/main" id="{C723E982-2D5F-104D-B234-DFE8476FDD5A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6B62FA-3495-8A40-BBA1-A3B4F9EB2A4C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49" name="文本框 28">
                <a:extLst>
                  <a:ext uri="{FF2B5EF4-FFF2-40B4-BE49-F238E27FC236}">
                    <a16:creationId xmlns:a16="http://schemas.microsoft.com/office/drawing/2014/main" id="{4DD2A80E-FDF8-A54F-81C2-F351A1D81C57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50" name="矩形 26">
                <a:extLst>
                  <a:ext uri="{FF2B5EF4-FFF2-40B4-BE49-F238E27FC236}">
                    <a16:creationId xmlns:a16="http://schemas.microsoft.com/office/drawing/2014/main" id="{6FD8488B-F8F4-504E-A49B-7F580D4A9508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15864C28-40A3-9A4E-9A2F-4DFEF75FE3E4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065F80-154A-9747-829C-4546CAD08C94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47" name="矩形 23">
                <a:extLst>
                  <a:ext uri="{FF2B5EF4-FFF2-40B4-BE49-F238E27FC236}">
                    <a16:creationId xmlns:a16="http://schemas.microsoft.com/office/drawing/2014/main" id="{55AF952B-77DA-2749-9F5B-52044D6E26DE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48" name="文本框 31">
                <a:extLst>
                  <a:ext uri="{FF2B5EF4-FFF2-40B4-BE49-F238E27FC236}">
                    <a16:creationId xmlns:a16="http://schemas.microsoft.com/office/drawing/2014/main" id="{0CAC774C-8704-1D41-90B2-96DBCCBAA593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8646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895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Everyone’s music taste is unique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8828C2-97D4-E344-AA8C-E4FBF214F3C4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7E3F7BE0-BAE6-954F-969A-AEFBDBA1A0B0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" descr="Spotify — Logo and Brand Assets">
              <a:extLst>
                <a:ext uri="{FF2B5EF4-FFF2-40B4-BE49-F238E27FC236}">
                  <a16:creationId xmlns:a16="http://schemas.microsoft.com/office/drawing/2014/main" id="{C28B38E5-6FF4-A745-9CF6-AE5DED04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6CC4B9-921E-774C-9A98-E99E9C071DA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7877B936-DE0A-D44F-B564-E0AF933A1C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5" name="矩形 24">
                <a:extLst>
                  <a:ext uri="{FF2B5EF4-FFF2-40B4-BE49-F238E27FC236}">
                    <a16:creationId xmlns:a16="http://schemas.microsoft.com/office/drawing/2014/main" id="{9D8EFF4A-A948-ED41-BB49-F5258A83436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948C9-427E-AE46-BE1C-31ED399E233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2" name="文本框 27">
                <a:extLst>
                  <a:ext uri="{FF2B5EF4-FFF2-40B4-BE49-F238E27FC236}">
                    <a16:creationId xmlns:a16="http://schemas.microsoft.com/office/drawing/2014/main" id="{E00EF0B0-22A0-3E42-8C65-66E02C49516B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3" name="矩形 25">
                <a:extLst>
                  <a:ext uri="{FF2B5EF4-FFF2-40B4-BE49-F238E27FC236}">
                    <a16:creationId xmlns:a16="http://schemas.microsoft.com/office/drawing/2014/main" id="{61463DB8-05E4-E548-9F5F-5D7C37EDE1B8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8BEA99-121C-8040-8F60-08CEC89BF924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0" name="文本框 28">
                <a:extLst>
                  <a:ext uri="{FF2B5EF4-FFF2-40B4-BE49-F238E27FC236}">
                    <a16:creationId xmlns:a16="http://schemas.microsoft.com/office/drawing/2014/main" id="{46735EC6-33E2-964B-ADC6-1CA0BB0EF0E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16B188A-6437-1543-B0FB-D5877164BE41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53A8DA0-5604-764B-9C06-7F49E2006278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36AFC9-9DBC-384E-BDD2-E18DB2242E49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8" name="矩形 23">
                <a:extLst>
                  <a:ext uri="{FF2B5EF4-FFF2-40B4-BE49-F238E27FC236}">
                    <a16:creationId xmlns:a16="http://schemas.microsoft.com/office/drawing/2014/main" id="{AE79ECF7-19C1-AD47-8AD1-FA117803A69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85130A75-B0D4-6D46-B661-197EAC6CA8EC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7" name="文本框 4">
            <a:extLst>
              <a:ext uri="{FF2B5EF4-FFF2-40B4-BE49-F238E27FC236}">
                <a16:creationId xmlns:a16="http://schemas.microsoft.com/office/drawing/2014/main" id="{FF1DB538-2526-B84C-B296-C6D83B299A75}"/>
              </a:ext>
            </a:extLst>
          </p:cNvPr>
          <p:cNvSpPr txBox="1"/>
          <p:nvPr/>
        </p:nvSpPr>
        <p:spPr>
          <a:xfrm>
            <a:off x="2756796" y="2981023"/>
            <a:ext cx="7867662" cy="2212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You can explore the data as much as you like – at the end of the day, only you know what makes you like a song!</a:t>
            </a:r>
          </a:p>
        </p:txBody>
      </p:sp>
    </p:spTree>
    <p:extLst>
      <p:ext uri="{BB962C8B-B14F-4D97-AF65-F5344CB8AC3E}">
        <p14:creationId xmlns:p14="http://schemas.microsoft.com/office/powerpoint/2010/main" val="31716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otify Logo Transparent Background - Transparent Background Spotify Logo  png - free transparent png images - pngaaa.com">
            <a:extLst>
              <a:ext uri="{FF2B5EF4-FFF2-40B4-BE49-F238E27FC236}">
                <a16:creationId xmlns:a16="http://schemas.microsoft.com/office/drawing/2014/main" id="{9CDE2D11-1CD0-CB4E-9F59-0C8D171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4" b="90000" l="7000" r="91111">
                        <a14:foregroundMark x1="7000" y1="44574" x2="7000" y2="45532"/>
                        <a14:foregroundMark x1="7333" y1="43404" x2="7333" y2="51383"/>
                        <a14:foregroundMark x1="7333" y1="51383" x2="9000" y2="56383"/>
                        <a14:foregroundMark x1="33667" y1="10000" x2="48556" y2="7979"/>
                        <a14:foregroundMark x1="48556" y1="7979" x2="52667" y2="6064"/>
                        <a14:foregroundMark x1="90667" y1="37340" x2="91111" y2="52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33" y="1129641"/>
            <a:ext cx="2679734" cy="2798949"/>
          </a:xfrm>
          <a:prstGeom prst="rect">
            <a:avLst/>
          </a:prstGeom>
          <a:noFill/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1F14395C-64E1-EF42-99B0-A7C8734C623B}"/>
              </a:ext>
            </a:extLst>
          </p:cNvPr>
          <p:cNvSpPr txBox="1"/>
          <p:nvPr/>
        </p:nvSpPr>
        <p:spPr>
          <a:xfrm>
            <a:off x="1816442" y="3928590"/>
            <a:ext cx="8559116" cy="65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849530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">
            <a:extLst>
              <a:ext uri="{FF2B5EF4-FFF2-40B4-BE49-F238E27FC236}">
                <a16:creationId xmlns:a16="http://schemas.microsoft.com/office/drawing/2014/main" id="{1F14395C-64E1-EF42-99B0-A7C8734C623B}"/>
              </a:ext>
            </a:extLst>
          </p:cNvPr>
          <p:cNvSpPr txBox="1"/>
          <p:nvPr/>
        </p:nvSpPr>
        <p:spPr>
          <a:xfrm>
            <a:off x="1816442" y="1129641"/>
            <a:ext cx="8559116" cy="65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Explore more of your 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favourite</a:t>
            </a:r>
            <a:r>
              <a:rPr kumimoji="1" lang="en-US" altLang="zh-CN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music here</a:t>
            </a:r>
          </a:p>
        </p:txBody>
      </p:sp>
      <p:grpSp>
        <p:nvGrpSpPr>
          <p:cNvPr id="7" name="组合 19">
            <a:extLst>
              <a:ext uri="{FF2B5EF4-FFF2-40B4-BE49-F238E27FC236}">
                <a16:creationId xmlns:a16="http://schemas.microsoft.com/office/drawing/2014/main" id="{A7733C1A-E841-EE49-9AC0-2D2A5780D43D}"/>
              </a:ext>
            </a:extLst>
          </p:cNvPr>
          <p:cNvGrpSpPr/>
          <p:nvPr/>
        </p:nvGrpSpPr>
        <p:grpSpPr>
          <a:xfrm>
            <a:off x="5212554" y="4812458"/>
            <a:ext cx="1766892" cy="520801"/>
            <a:chOff x="622448" y="3421432"/>
            <a:chExt cx="3024265" cy="725927"/>
          </a:xfrm>
        </p:grpSpPr>
        <p:sp>
          <p:nvSpPr>
            <p:cNvPr id="8" name="终止符 17">
              <a:hlinkClick r:id="rId2"/>
              <a:extLst>
                <a:ext uri="{FF2B5EF4-FFF2-40B4-BE49-F238E27FC236}">
                  <a16:creationId xmlns:a16="http://schemas.microsoft.com/office/drawing/2014/main" id="{3D00A3D7-4556-4F4E-AF40-543655866B64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61B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9" name="矩形 18">
              <a:extLst>
                <a:ext uri="{FF2B5EF4-FFF2-40B4-BE49-F238E27FC236}">
                  <a16:creationId xmlns:a16="http://schemas.microsoft.com/office/drawing/2014/main" id="{CAA7D241-224D-CF45-A85D-DAB282C0DDEA}"/>
                </a:ext>
              </a:extLst>
            </p:cNvPr>
            <p:cNvSpPr/>
            <p:nvPr/>
          </p:nvSpPr>
          <p:spPr>
            <a:xfrm>
              <a:off x="622448" y="3421432"/>
              <a:ext cx="3024265" cy="60246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SCAN ME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B6C4C4-B3BE-6B4F-B81F-008CD93AA33C}"/>
              </a:ext>
            </a:extLst>
          </p:cNvPr>
          <p:cNvGrpSpPr/>
          <p:nvPr/>
        </p:nvGrpSpPr>
        <p:grpSpPr>
          <a:xfrm>
            <a:off x="2704078" y="1870812"/>
            <a:ext cx="6783844" cy="2654879"/>
            <a:chOff x="2826413" y="1870812"/>
            <a:chExt cx="6783844" cy="26548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6B875F-926B-DF4A-84E1-B1FAC02CB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644" y="2365691"/>
              <a:ext cx="2141538" cy="2160000"/>
            </a:xfrm>
            <a:prstGeom prst="rect">
              <a:avLst/>
            </a:prstGeom>
          </p:spPr>
        </p:pic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05A47CC3-D1CB-A24B-A9A6-20B0036E17CB}"/>
                </a:ext>
              </a:extLst>
            </p:cNvPr>
            <p:cNvSpPr txBox="1"/>
            <p:nvPr/>
          </p:nvSpPr>
          <p:spPr>
            <a:xfrm>
              <a:off x="2826413" y="1870812"/>
              <a:ext cx="2160000" cy="49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 period</a:t>
              </a: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66959E19-E714-1040-AC97-1E291013A06E}"/>
                </a:ext>
              </a:extLst>
            </p:cNvPr>
            <p:cNvSpPr txBox="1"/>
            <p:nvPr/>
          </p:nvSpPr>
          <p:spPr>
            <a:xfrm>
              <a:off x="5138335" y="1870812"/>
              <a:ext cx="2160000" cy="49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71D244-CB79-214E-93A7-82DDF457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8335" y="2365691"/>
              <a:ext cx="2160000" cy="2160000"/>
            </a:xfrm>
            <a:prstGeom prst="rect">
              <a:avLst/>
            </a:prstGeom>
          </p:spPr>
        </p:pic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DBFAB8CD-07B7-4543-BB4A-FF1F6E1A9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564" b="-1788"/>
            <a:stretch/>
          </p:blipFill>
          <p:spPr>
            <a:xfrm>
              <a:off x="7450257" y="2381657"/>
              <a:ext cx="2160000" cy="214403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文本框 4">
              <a:extLst>
                <a:ext uri="{FF2B5EF4-FFF2-40B4-BE49-F238E27FC236}">
                  <a16:creationId xmlns:a16="http://schemas.microsoft.com/office/drawing/2014/main" id="{19D016C5-758F-024A-B6A2-3D459FDBEFAB}"/>
                </a:ext>
              </a:extLst>
            </p:cNvPr>
            <p:cNvSpPr txBox="1"/>
            <p:nvPr/>
          </p:nvSpPr>
          <p:spPr>
            <a:xfrm>
              <a:off x="7450257" y="1870812"/>
              <a:ext cx="2160000" cy="49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0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895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Sources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8828C2-97D4-E344-AA8C-E4FBF214F3C4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7E3F7BE0-BAE6-954F-969A-AEFBDBA1A0B0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" descr="Spotify — Logo and Brand Assets">
              <a:extLst>
                <a:ext uri="{FF2B5EF4-FFF2-40B4-BE49-F238E27FC236}">
                  <a16:creationId xmlns:a16="http://schemas.microsoft.com/office/drawing/2014/main" id="{C28B38E5-6FF4-A745-9CF6-AE5DED04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6CC4B9-921E-774C-9A98-E99E9C071DA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7877B936-DE0A-D44F-B564-E0AF933A1C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5" name="矩形 24">
                <a:extLst>
                  <a:ext uri="{FF2B5EF4-FFF2-40B4-BE49-F238E27FC236}">
                    <a16:creationId xmlns:a16="http://schemas.microsoft.com/office/drawing/2014/main" id="{9D8EFF4A-A948-ED41-BB49-F5258A83436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948C9-427E-AE46-BE1C-31ED399E233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2" name="文本框 27">
                <a:extLst>
                  <a:ext uri="{FF2B5EF4-FFF2-40B4-BE49-F238E27FC236}">
                    <a16:creationId xmlns:a16="http://schemas.microsoft.com/office/drawing/2014/main" id="{E00EF0B0-22A0-3E42-8C65-66E02C49516B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3" name="矩形 25">
                <a:extLst>
                  <a:ext uri="{FF2B5EF4-FFF2-40B4-BE49-F238E27FC236}">
                    <a16:creationId xmlns:a16="http://schemas.microsoft.com/office/drawing/2014/main" id="{61463DB8-05E4-E548-9F5F-5D7C37EDE1B8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8BEA99-121C-8040-8F60-08CEC89BF924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0" name="文本框 28">
                <a:extLst>
                  <a:ext uri="{FF2B5EF4-FFF2-40B4-BE49-F238E27FC236}">
                    <a16:creationId xmlns:a16="http://schemas.microsoft.com/office/drawing/2014/main" id="{46735EC6-33E2-964B-ADC6-1CA0BB0EF0E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16B188A-6437-1543-B0FB-D5877164BE41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53A8DA0-5604-764B-9C06-7F49E2006278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36AFC9-9DBC-384E-BDD2-E18DB2242E49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8" name="矩形 23">
                <a:extLst>
                  <a:ext uri="{FF2B5EF4-FFF2-40B4-BE49-F238E27FC236}">
                    <a16:creationId xmlns:a16="http://schemas.microsoft.com/office/drawing/2014/main" id="{AE79ECF7-19C1-AD47-8AD1-FA117803A69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85130A75-B0D4-6D46-B661-197EAC6CA8EC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6" name="文本框 4">
            <a:extLst>
              <a:ext uri="{FF2B5EF4-FFF2-40B4-BE49-F238E27FC236}">
                <a16:creationId xmlns:a16="http://schemas.microsoft.com/office/drawing/2014/main" id="{566E5050-F7FC-F044-BBB3-2607E7380599}"/>
              </a:ext>
            </a:extLst>
          </p:cNvPr>
          <p:cNvSpPr txBox="1"/>
          <p:nvPr/>
        </p:nvSpPr>
        <p:spPr>
          <a:xfrm>
            <a:off x="2785824" y="1342559"/>
            <a:ext cx="7867662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Spotify for Developers API &amp; our own Spotify playlists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Spotify Dataset 1921-2020, Audio features of 160k+ songs released in between 1921 and 2020 (</a:t>
            </a: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4"/>
              </a:rPr>
              <a:t>https://www.kaggle.com/yamaerenay/spotify-dataset-19212020-160k-tracks/discussion</a:t>
            </a: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Spotify Top 200 hits per day per country (</a:t>
            </a: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https://spotifycharts.com/regional</a:t>
            </a: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Song lyrics (</a:t>
            </a: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6"/>
              </a:rPr>
              <a:t>https://www.lyrics.com</a:t>
            </a:r>
            <a:r>
              <a:rPr kumimoji="1" lang="en-US" altLang="zh-C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endParaRPr kumimoji="1" lang="en-US" altLang="zh-CN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endParaRPr kumimoji="1" lang="en-US" altLang="zh-CN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8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otify Logo Transparent Background - Transparent Background Spotify Logo  png - free transparent png images - pngaaa.com">
            <a:extLst>
              <a:ext uri="{FF2B5EF4-FFF2-40B4-BE49-F238E27FC236}">
                <a16:creationId xmlns:a16="http://schemas.microsoft.com/office/drawing/2014/main" id="{9CDE2D11-1CD0-CB4E-9F59-0C8D171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4" b="90000" l="7000" r="91111">
                        <a14:foregroundMark x1="7000" y1="44574" x2="7000" y2="45532"/>
                        <a14:foregroundMark x1="7333" y1="43404" x2="7333" y2="51383"/>
                        <a14:foregroundMark x1="7333" y1="51383" x2="9000" y2="56383"/>
                        <a14:foregroundMark x1="33667" y1="10000" x2="48556" y2="7979"/>
                        <a14:foregroundMark x1="48556" y1="7979" x2="52667" y2="6064"/>
                        <a14:foregroundMark x1="90667" y1="37340" x2="91111" y2="52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33" y="2029526"/>
            <a:ext cx="2679734" cy="2798949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CF25D1-2066-1042-BD16-468A5C1D4F86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5" name="矩形 5">
              <a:extLst>
                <a:ext uri="{FF2B5EF4-FFF2-40B4-BE49-F238E27FC236}">
                  <a16:creationId xmlns:a16="http://schemas.microsoft.com/office/drawing/2014/main" id="{08086BEE-D9C8-4B41-B8DB-1EBC6A236264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7" name="Picture 2" descr="Spotify — Logo and Brand Assets">
              <a:extLst>
                <a:ext uri="{FF2B5EF4-FFF2-40B4-BE49-F238E27FC236}">
                  <a16:creationId xmlns:a16="http://schemas.microsoft.com/office/drawing/2014/main" id="{8FA6D7D8-600A-5642-ABD1-7176F61C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9A837C-24E8-7F42-8ECD-E5D2C15C05C4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19" name="文本框 22">
                <a:extLst>
                  <a:ext uri="{FF2B5EF4-FFF2-40B4-BE49-F238E27FC236}">
                    <a16:creationId xmlns:a16="http://schemas.microsoft.com/office/drawing/2014/main" id="{4E44AC24-D926-0447-91C0-506132B6742E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20" name="矩形 24">
                <a:extLst>
                  <a:ext uri="{FF2B5EF4-FFF2-40B4-BE49-F238E27FC236}">
                    <a16:creationId xmlns:a16="http://schemas.microsoft.com/office/drawing/2014/main" id="{4D0E2589-7929-7548-B437-87A8637ADEA2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6255CD-95DC-EF4E-80DF-7F2CDBE552A3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17" name="文本框 27">
                <a:extLst>
                  <a:ext uri="{FF2B5EF4-FFF2-40B4-BE49-F238E27FC236}">
                    <a16:creationId xmlns:a16="http://schemas.microsoft.com/office/drawing/2014/main" id="{BFB63514-D7AF-E14A-8C9A-9B2303061424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18" name="矩形 25">
                <a:extLst>
                  <a:ext uri="{FF2B5EF4-FFF2-40B4-BE49-F238E27FC236}">
                    <a16:creationId xmlns:a16="http://schemas.microsoft.com/office/drawing/2014/main" id="{5D53A8E9-604B-344B-935B-F5B03F67EC59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AD83F7-A48E-984B-A5F0-B59422454206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15" name="文本框 28">
                <a:extLst>
                  <a:ext uri="{FF2B5EF4-FFF2-40B4-BE49-F238E27FC236}">
                    <a16:creationId xmlns:a16="http://schemas.microsoft.com/office/drawing/2014/main" id="{FE56E88B-27F6-594D-B6EA-922ECE9AC044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16" name="矩形 26">
                <a:extLst>
                  <a:ext uri="{FF2B5EF4-FFF2-40B4-BE49-F238E27FC236}">
                    <a16:creationId xmlns:a16="http://schemas.microsoft.com/office/drawing/2014/main" id="{1AFAA94A-9C7F-9240-B5E0-721C19552905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BECB8622-C089-E14D-866C-AEA77DEF6778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A422C5-2F88-1149-B2BC-9CEF9B9ECB39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13" name="矩形 23">
                <a:extLst>
                  <a:ext uri="{FF2B5EF4-FFF2-40B4-BE49-F238E27FC236}">
                    <a16:creationId xmlns:a16="http://schemas.microsoft.com/office/drawing/2014/main" id="{1D4C4DB9-B5FF-4F4C-9B6E-304B29D6A9B7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14" name="文本框 31">
                <a:extLst>
                  <a:ext uri="{FF2B5EF4-FFF2-40B4-BE49-F238E27FC236}">
                    <a16:creationId xmlns:a16="http://schemas.microsoft.com/office/drawing/2014/main" id="{9FCD30D6-9B21-9241-A0B4-A1A70E7BED04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336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6572CB-4B0B-0A4F-B674-6D9A0DE643FF}"/>
              </a:ext>
            </a:extLst>
          </p:cNvPr>
          <p:cNvSpPr txBox="1"/>
          <p:nvPr/>
        </p:nvSpPr>
        <p:spPr>
          <a:xfrm>
            <a:off x="2756796" y="318315"/>
            <a:ext cx="8906400" cy="89595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Have you ever thought about the data behind the music that you listen to every day?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7" name="组合 19">
            <a:extLst>
              <a:ext uri="{FF2B5EF4-FFF2-40B4-BE49-F238E27FC236}">
                <a16:creationId xmlns:a16="http://schemas.microsoft.com/office/drawing/2014/main" id="{F9D9B3C8-EE45-0B46-B207-6938024ADDC4}"/>
              </a:ext>
            </a:extLst>
          </p:cNvPr>
          <p:cNvGrpSpPr/>
          <p:nvPr/>
        </p:nvGrpSpPr>
        <p:grpSpPr>
          <a:xfrm>
            <a:off x="2756796" y="3428999"/>
            <a:ext cx="2896134" cy="827592"/>
            <a:chOff x="755446" y="3464289"/>
            <a:chExt cx="2758266" cy="683070"/>
          </a:xfrm>
        </p:grpSpPr>
        <p:sp>
          <p:nvSpPr>
            <p:cNvPr id="21" name="终止符 17">
              <a:extLst>
                <a:ext uri="{FF2B5EF4-FFF2-40B4-BE49-F238E27FC236}">
                  <a16:creationId xmlns:a16="http://schemas.microsoft.com/office/drawing/2014/main" id="{D02419B1-065A-C44B-A1D0-3426C6C6EB4B}"/>
                </a:ext>
              </a:extLst>
            </p:cNvPr>
            <p:cNvSpPr/>
            <p:nvPr/>
          </p:nvSpPr>
          <p:spPr>
            <a:xfrm>
              <a:off x="755446" y="3464289"/>
              <a:ext cx="2758266" cy="683070"/>
            </a:xfrm>
            <a:prstGeom prst="flowChartTerminator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 18">
              <a:extLst>
                <a:ext uri="{FF2B5EF4-FFF2-40B4-BE49-F238E27FC236}">
                  <a16:creationId xmlns:a16="http://schemas.microsoft.com/office/drawing/2014/main" id="{3D543E9F-8CC3-5249-A174-06E7595C0490}"/>
                </a:ext>
              </a:extLst>
            </p:cNvPr>
            <p:cNvSpPr/>
            <p:nvPr/>
          </p:nvSpPr>
          <p:spPr>
            <a:xfrm>
              <a:off x="934109" y="3603866"/>
              <a:ext cx="2400939" cy="332038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LET’S HAVE A LOOK</a:t>
              </a:r>
              <a:endParaRPr kumimoji="1" lang="zh-CN" altLang="en-US" sz="2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F5F504-695D-4849-9476-3D8ED8748326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A8B14929-2F78-D74D-BA88-3B30F5E3F27D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6" name="Picture 2" descr="Spotify — Logo and Brand Assets">
              <a:extLst>
                <a:ext uri="{FF2B5EF4-FFF2-40B4-BE49-F238E27FC236}">
                  <a16:creationId xmlns:a16="http://schemas.microsoft.com/office/drawing/2014/main" id="{0714527C-FBCA-B945-BAA9-DF56D330A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C83419-EAF2-2343-B8F0-B6A881659A4C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8" name="文本框 22">
                <a:extLst>
                  <a:ext uri="{FF2B5EF4-FFF2-40B4-BE49-F238E27FC236}">
                    <a16:creationId xmlns:a16="http://schemas.microsoft.com/office/drawing/2014/main" id="{07995A65-C857-EC4F-8652-6E120C63BCED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9" name="矩形 24">
                <a:extLst>
                  <a:ext uri="{FF2B5EF4-FFF2-40B4-BE49-F238E27FC236}">
                    <a16:creationId xmlns:a16="http://schemas.microsoft.com/office/drawing/2014/main" id="{04A2B61F-96DE-4843-91E5-4226AF866D5B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3F8B2FE-8070-6B4A-97A7-CD7584735B42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6" name="文本框 27">
                <a:extLst>
                  <a:ext uri="{FF2B5EF4-FFF2-40B4-BE49-F238E27FC236}">
                    <a16:creationId xmlns:a16="http://schemas.microsoft.com/office/drawing/2014/main" id="{998562E9-C0B1-4A4D-8E3A-D3B6C9C53DF3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7" name="矩形 25">
                <a:extLst>
                  <a:ext uri="{FF2B5EF4-FFF2-40B4-BE49-F238E27FC236}">
                    <a16:creationId xmlns:a16="http://schemas.microsoft.com/office/drawing/2014/main" id="{4C1A078D-6E73-0540-8656-A3256018FA85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89A97D1-925A-0D4C-A841-CD449E74F090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4" name="文本框 28">
                <a:extLst>
                  <a:ext uri="{FF2B5EF4-FFF2-40B4-BE49-F238E27FC236}">
                    <a16:creationId xmlns:a16="http://schemas.microsoft.com/office/drawing/2014/main" id="{2FDED809-0516-8940-98E0-866D7D23D09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5" name="矩形 26">
                <a:extLst>
                  <a:ext uri="{FF2B5EF4-FFF2-40B4-BE49-F238E27FC236}">
                    <a16:creationId xmlns:a16="http://schemas.microsoft.com/office/drawing/2014/main" id="{1C536BBF-9DA4-F642-80CB-25DEE9B5EF32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486A7095-D9B5-3D44-8139-E10E71C1A172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56A0C7-DA37-6C47-AF5A-1650015904E2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32" name="矩形 23">
                <a:extLst>
                  <a:ext uri="{FF2B5EF4-FFF2-40B4-BE49-F238E27FC236}">
                    <a16:creationId xmlns:a16="http://schemas.microsoft.com/office/drawing/2014/main" id="{592AE5E3-E9BB-7E4A-A3B6-F5533B745F2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3" name="文本框 31">
                <a:extLst>
                  <a:ext uri="{FF2B5EF4-FFF2-40B4-BE49-F238E27FC236}">
                    <a16:creationId xmlns:a16="http://schemas.microsoft.com/office/drawing/2014/main" id="{BF35470F-6B34-3A49-8F17-ED55A4311B1E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38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6572CB-4B0B-0A4F-B674-6D9A0DE643FF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Did you know you could find data on all your </a:t>
            </a:r>
            <a:b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1" lang="en-US" altLang="zh-CN" sz="2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favourite</a:t>
            </a:r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songs with Spotify for Developers’ API?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76F9C5-AC00-0F4D-83E5-52C356FDC2BE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56" name="矩形 5">
              <a:extLst>
                <a:ext uri="{FF2B5EF4-FFF2-40B4-BE49-F238E27FC236}">
                  <a16:creationId xmlns:a16="http://schemas.microsoft.com/office/drawing/2014/main" id="{495EFC19-8EC1-B84D-A576-FBEEE8833C59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57" name="Picture 2" descr="Spotify — Logo and Brand Assets">
              <a:extLst>
                <a:ext uri="{FF2B5EF4-FFF2-40B4-BE49-F238E27FC236}">
                  <a16:creationId xmlns:a16="http://schemas.microsoft.com/office/drawing/2014/main" id="{61B4F88A-D3DD-4D42-A927-217FE6098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5CF7A13-412C-AA40-AAAD-3CFAD093B089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69" name="文本框 22">
                <a:extLst>
                  <a:ext uri="{FF2B5EF4-FFF2-40B4-BE49-F238E27FC236}">
                    <a16:creationId xmlns:a16="http://schemas.microsoft.com/office/drawing/2014/main" id="{EACA22DC-9F59-5E4A-8634-EE12426514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70" name="矩形 24">
                <a:extLst>
                  <a:ext uri="{FF2B5EF4-FFF2-40B4-BE49-F238E27FC236}">
                    <a16:creationId xmlns:a16="http://schemas.microsoft.com/office/drawing/2014/main" id="{1695C329-392E-914E-B237-8311BB5E93A9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4CD53DC-DE2F-4C47-ACD7-8BF38221476E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67" name="文本框 27">
                <a:extLst>
                  <a:ext uri="{FF2B5EF4-FFF2-40B4-BE49-F238E27FC236}">
                    <a16:creationId xmlns:a16="http://schemas.microsoft.com/office/drawing/2014/main" id="{CC660F50-8D71-E64C-B73E-54BDE0DBEEA5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68" name="矩形 25">
                <a:extLst>
                  <a:ext uri="{FF2B5EF4-FFF2-40B4-BE49-F238E27FC236}">
                    <a16:creationId xmlns:a16="http://schemas.microsoft.com/office/drawing/2014/main" id="{BBA44C84-6722-D74A-8610-DFAFD27C6BCD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B4AAAAA-BE74-9141-B092-D57A77773D79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65" name="文本框 28">
                <a:extLst>
                  <a:ext uri="{FF2B5EF4-FFF2-40B4-BE49-F238E27FC236}">
                    <a16:creationId xmlns:a16="http://schemas.microsoft.com/office/drawing/2014/main" id="{B9929C23-D0AF-BD43-AC36-2ABDE63C78F1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66" name="矩形 26">
                <a:extLst>
                  <a:ext uri="{FF2B5EF4-FFF2-40B4-BE49-F238E27FC236}">
                    <a16:creationId xmlns:a16="http://schemas.microsoft.com/office/drawing/2014/main" id="{262DD5A8-A116-5B47-815B-2DCA5A878062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D1AE1053-9F93-6B4C-8694-78297E292BCA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FFB24F-C0E8-0042-A574-0267C0EA58BD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63" name="矩形 23">
                <a:extLst>
                  <a:ext uri="{FF2B5EF4-FFF2-40B4-BE49-F238E27FC236}">
                    <a16:creationId xmlns:a16="http://schemas.microsoft.com/office/drawing/2014/main" id="{8431B8C5-D502-C249-A752-1924454D5CAA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64" name="文本框 31">
                <a:extLst>
                  <a:ext uri="{FF2B5EF4-FFF2-40B4-BE49-F238E27FC236}">
                    <a16:creationId xmlns:a16="http://schemas.microsoft.com/office/drawing/2014/main" id="{D0E467F3-39EF-964E-92CE-030E01890747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grpSp>
        <p:nvGrpSpPr>
          <p:cNvPr id="42" name="组合 19">
            <a:extLst>
              <a:ext uri="{FF2B5EF4-FFF2-40B4-BE49-F238E27FC236}">
                <a16:creationId xmlns:a16="http://schemas.microsoft.com/office/drawing/2014/main" id="{35916056-98F4-2B40-B079-A196C2F8F083}"/>
              </a:ext>
            </a:extLst>
          </p:cNvPr>
          <p:cNvGrpSpPr/>
          <p:nvPr/>
        </p:nvGrpSpPr>
        <p:grpSpPr>
          <a:xfrm>
            <a:off x="10551501" y="114110"/>
            <a:ext cx="1568058" cy="571023"/>
            <a:chOff x="755446" y="3464289"/>
            <a:chExt cx="2758266" cy="683071"/>
          </a:xfrm>
        </p:grpSpPr>
        <p:sp>
          <p:nvSpPr>
            <p:cNvPr id="43" name="终止符 17">
              <a:hlinkClick r:id="rId5"/>
              <a:extLst>
                <a:ext uri="{FF2B5EF4-FFF2-40B4-BE49-F238E27FC236}">
                  <a16:creationId xmlns:a16="http://schemas.microsoft.com/office/drawing/2014/main" id="{EFAAC98A-F699-AD45-95E5-C9FCDB18550F}"/>
                </a:ext>
              </a:extLst>
            </p:cNvPr>
            <p:cNvSpPr/>
            <p:nvPr/>
          </p:nvSpPr>
          <p:spPr>
            <a:xfrm>
              <a:off x="755446" y="3464289"/>
              <a:ext cx="2758266" cy="683071"/>
            </a:xfrm>
            <a:prstGeom prst="flowChartTerminator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4" name="矩形 18">
              <a:extLst>
                <a:ext uri="{FF2B5EF4-FFF2-40B4-BE49-F238E27FC236}">
                  <a16:creationId xmlns:a16="http://schemas.microsoft.com/office/drawing/2014/main" id="{51F6A2AC-99FE-C64B-A209-54282A9DD5DD}"/>
                </a:ext>
              </a:extLst>
            </p:cNvPr>
            <p:cNvSpPr/>
            <p:nvPr/>
          </p:nvSpPr>
          <p:spPr>
            <a:xfrm>
              <a:off x="1170096" y="3616944"/>
              <a:ext cx="1928968" cy="305880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6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LEARN MORE</a:t>
              </a:r>
              <a:endParaRPr kumimoji="1" lang="zh-CN" altLang="en-US" sz="1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0" name="文本框 2">
            <a:extLst>
              <a:ext uri="{FF2B5EF4-FFF2-40B4-BE49-F238E27FC236}">
                <a16:creationId xmlns:a16="http://schemas.microsoft.com/office/drawing/2014/main" id="{29567AA6-8F26-6E4F-8ABB-3A43C35431D4}"/>
              </a:ext>
            </a:extLst>
          </p:cNvPr>
          <p:cNvSpPr txBox="1"/>
          <p:nvPr/>
        </p:nvSpPr>
        <p:spPr>
          <a:xfrm>
            <a:off x="2756796" y="1234904"/>
            <a:ext cx="8905853" cy="528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Metadata about music artists, albums, and tracks can be retrieved directly from the Spotify Data Catalogue.</a:t>
            </a:r>
          </a:p>
          <a:p>
            <a:pPr>
              <a:lnSpc>
                <a:spcPct val="114000"/>
              </a:lnSpc>
            </a:pPr>
            <a:endParaRPr lang="en" altLang="zh-C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4000"/>
              </a:lnSpc>
            </a:pP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 that are recorded for each track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Popularity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GB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 popularity for songs that are being played a lot now compared to songs that were played a lot in the past. Artist and album popularity is derived mathematically from track popularity.</a:t>
            </a:r>
            <a:endParaRPr kumimoji="1" lang="en" altLang="zh-C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Loudness: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loud music is usually high in decibels (dB)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Liveness: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detects the presence of audience (more audience higher liveness)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Speechiness</a:t>
            </a: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whether there is presence of spoken works (audio books have a high </a:t>
            </a:r>
            <a:r>
              <a:rPr kumimoji="1" lang="en" altLang="zh-CN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speechiness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Explicit: </a:t>
            </a:r>
            <a:r>
              <a:rPr kumimoji="1" lang="en-GB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Whether or not the track has explicit lyrics</a:t>
            </a:r>
            <a:endParaRPr kumimoji="1" lang="en" altLang="zh-C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Tempo: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whether the overall beats per minute (BPM) is fast or slow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Duration_ms</a:t>
            </a: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track length in milliseconds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Mood: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Danceability: 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suitable a song is for dancing, calculated based on tempo, beat, etc.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Valence: 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tracks with high valence sound more positive (happy and cheerful)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Energy: 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measure of a track’s intensity and activity; high energy is typically loud and noisy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Acousticness</a:t>
            </a: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whether the music uses acoustic instruments, rather than electrical equipment 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Instrumentalness</a:t>
            </a:r>
            <a:r>
              <a:rPr kumimoji="1" lang="en" altLang="zh-CN" sz="1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kumimoji="1" lang="en" altLang="zh-C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whether the music has a lot of instruments or just vocals</a:t>
            </a:r>
          </a:p>
          <a:p>
            <a:pPr>
              <a:lnSpc>
                <a:spcPct val="150000"/>
              </a:lnSpc>
            </a:pPr>
            <a:endParaRPr kumimoji="1" lang="zh-CN" altLang="en-US" sz="1400" dirty="0">
              <a:solidFill>
                <a:schemeClr val="bg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65AD07-9D17-774C-A5DE-5F0AE4D85101}"/>
              </a:ext>
            </a:extLst>
          </p:cNvPr>
          <p:cNvGrpSpPr/>
          <p:nvPr/>
        </p:nvGrpSpPr>
        <p:grpSpPr>
          <a:xfrm>
            <a:off x="9647220" y="0"/>
            <a:ext cx="2544780" cy="6858000"/>
            <a:chOff x="9647220" y="0"/>
            <a:chExt cx="2544780" cy="6858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FCF38742-32FB-084F-80EB-C6C0D71A5D14}"/>
                </a:ext>
              </a:extLst>
            </p:cNvPr>
            <p:cNvSpPr/>
            <p:nvPr/>
          </p:nvSpPr>
          <p:spPr>
            <a:xfrm>
              <a:off x="9647220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155D1E2-175E-A94F-A261-A5B361E269B6}"/>
                </a:ext>
              </a:extLst>
            </p:cNvPr>
            <p:cNvSpPr txBox="1"/>
            <p:nvPr/>
          </p:nvSpPr>
          <p:spPr>
            <a:xfrm>
              <a:off x="9867987" y="319686"/>
              <a:ext cx="1568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Friend Activity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A78341-9CFB-F04F-853B-A3F60983DF75}"/>
                </a:ext>
              </a:extLst>
            </p:cNvPr>
            <p:cNvGrpSpPr/>
            <p:nvPr/>
          </p:nvGrpSpPr>
          <p:grpSpPr>
            <a:xfrm>
              <a:off x="10035863" y="1889931"/>
              <a:ext cx="1348752" cy="432000"/>
              <a:chOff x="10035863" y="2007393"/>
              <a:chExt cx="1348752" cy="432000"/>
            </a:xfrm>
          </p:grpSpPr>
          <p:sp>
            <p:nvSpPr>
              <p:cNvPr id="37" name="矩形 25">
                <a:extLst>
                  <a:ext uri="{FF2B5EF4-FFF2-40B4-BE49-F238E27FC236}">
                    <a16:creationId xmlns:a16="http://schemas.microsoft.com/office/drawing/2014/main" id="{CCE991F3-E079-5B49-8AB4-2D4825BCD13E}"/>
                  </a:ext>
                </a:extLst>
              </p:cNvPr>
              <p:cNvSpPr/>
              <p:nvPr/>
            </p:nvSpPr>
            <p:spPr>
              <a:xfrm>
                <a:off x="10714239" y="2068342"/>
                <a:ext cx="670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Marie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248277A-BF4D-7444-B9D3-51BE2AE22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637" t="5703" r="10849" b="2824"/>
              <a:stretch/>
            </p:blipFill>
            <p:spPr>
              <a:xfrm>
                <a:off x="10035863" y="2007393"/>
                <a:ext cx="432000" cy="432000"/>
              </a:xfrm>
              <a:prstGeom prst="ellipse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E2F19EF-6493-7C4E-BD10-0EC3A687FC45}"/>
                </a:ext>
              </a:extLst>
            </p:cNvPr>
            <p:cNvGrpSpPr/>
            <p:nvPr/>
          </p:nvGrpSpPr>
          <p:grpSpPr>
            <a:xfrm>
              <a:off x="10035863" y="685133"/>
              <a:ext cx="1435314" cy="432000"/>
              <a:chOff x="10035863" y="685133"/>
              <a:chExt cx="1435314" cy="432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F4FA172-3EF6-164D-833A-4FE2E606F46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/>
              <a:srcRect l="8709" t="4038" r="3019" b="2532"/>
              <a:stretch/>
            </p:blipFill>
            <p:spPr>
              <a:xfrm>
                <a:off x="10035863" y="685133"/>
                <a:ext cx="432000" cy="432000"/>
              </a:xfrm>
              <a:prstGeom prst="ellipse">
                <a:avLst/>
              </a:prstGeom>
            </p:spPr>
          </p:pic>
          <p:sp>
            <p:nvSpPr>
              <p:cNvPr id="36" name="矩形 25">
                <a:extLst>
                  <a:ext uri="{FF2B5EF4-FFF2-40B4-BE49-F238E27FC236}">
                    <a16:creationId xmlns:a16="http://schemas.microsoft.com/office/drawing/2014/main" id="{7BD2ED37-F348-7147-8582-BA58A9F4579F}"/>
                  </a:ext>
                </a:extLst>
              </p:cNvPr>
              <p:cNvSpPr/>
              <p:nvPr/>
            </p:nvSpPr>
            <p:spPr>
              <a:xfrm>
                <a:off x="10714239" y="744918"/>
                <a:ext cx="7569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Filippo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A78FFA2-D78C-8340-853E-D6AC0685CBB8}"/>
                </a:ext>
              </a:extLst>
            </p:cNvPr>
            <p:cNvGrpSpPr/>
            <p:nvPr/>
          </p:nvGrpSpPr>
          <p:grpSpPr>
            <a:xfrm>
              <a:off x="10035863" y="3094731"/>
              <a:ext cx="1499435" cy="432000"/>
              <a:chOff x="10035863" y="3329654"/>
              <a:chExt cx="1499435" cy="4320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0492524-F349-554C-A055-FCCF721D11F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/>
              <a:srcRect l="11191" t="4629" r="5232" b="5631"/>
              <a:stretch/>
            </p:blipFill>
            <p:spPr>
              <a:xfrm>
                <a:off x="10035863" y="3329654"/>
                <a:ext cx="432000" cy="432000"/>
              </a:xfrm>
              <a:prstGeom prst="ellipse">
                <a:avLst/>
              </a:prstGeom>
            </p:spPr>
          </p:pic>
          <p:sp>
            <p:nvSpPr>
              <p:cNvPr id="34" name="矩形 25">
                <a:extLst>
                  <a:ext uri="{FF2B5EF4-FFF2-40B4-BE49-F238E27FC236}">
                    <a16:creationId xmlns:a16="http://schemas.microsoft.com/office/drawing/2014/main" id="{2C05EAAD-26CB-A041-8658-7C261424BD22}"/>
                  </a:ext>
                </a:extLst>
              </p:cNvPr>
              <p:cNvSpPr/>
              <p:nvPr/>
            </p:nvSpPr>
            <p:spPr>
              <a:xfrm>
                <a:off x="10714239" y="3391765"/>
                <a:ext cx="8210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Sammy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3A35E1F-80C9-AC44-BE5E-228736F8A200}"/>
                </a:ext>
              </a:extLst>
            </p:cNvPr>
            <p:cNvGrpSpPr/>
            <p:nvPr/>
          </p:nvGrpSpPr>
          <p:grpSpPr>
            <a:xfrm>
              <a:off x="10035863" y="2492330"/>
              <a:ext cx="1515465" cy="432000"/>
              <a:chOff x="10035863" y="2668523"/>
              <a:chExt cx="1515465" cy="4320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D621640-B164-2843-AF75-5CD477153B1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12689" t="6364" r="5857" b="3182"/>
              <a:stretch/>
            </p:blipFill>
            <p:spPr>
              <a:xfrm>
                <a:off x="10035863" y="2668523"/>
                <a:ext cx="432000" cy="432000"/>
              </a:xfrm>
              <a:prstGeom prst="ellipse">
                <a:avLst/>
              </a:prstGeom>
            </p:spPr>
          </p:pic>
          <p:sp>
            <p:nvSpPr>
              <p:cNvPr id="32" name="矩形 25">
                <a:extLst>
                  <a:ext uri="{FF2B5EF4-FFF2-40B4-BE49-F238E27FC236}">
                    <a16:creationId xmlns:a16="http://schemas.microsoft.com/office/drawing/2014/main" id="{D5CA62EF-B588-E243-AD5F-0DD2AE839EB6}"/>
                  </a:ext>
                </a:extLst>
              </p:cNvPr>
              <p:cNvSpPr/>
              <p:nvPr/>
            </p:nvSpPr>
            <p:spPr>
              <a:xfrm>
                <a:off x="10714239" y="2730054"/>
                <a:ext cx="837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 err="1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Ruchen</a:t>
                </a:r>
                <a:endParaRPr kumimoji="1" lang="en-US" altLang="zh-CN" sz="1400" b="1" dirty="0">
                  <a:solidFill>
                    <a:schemeClr val="bg1">
                      <a:lumMod val="8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0E78F9-A3E4-3F46-8FF0-496759E7ABEB}"/>
                </a:ext>
              </a:extLst>
            </p:cNvPr>
            <p:cNvGrpSpPr/>
            <p:nvPr/>
          </p:nvGrpSpPr>
          <p:grpSpPr>
            <a:xfrm>
              <a:off x="10035863" y="1287532"/>
              <a:ext cx="1376003" cy="432000"/>
              <a:chOff x="10035863" y="1346263"/>
              <a:chExt cx="1376003" cy="43200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CD3BE6F-2C88-4445-A8FD-E71C7788ABC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0"/>
              <a:srcRect l="18208" t="5885" r="9897" b="6083"/>
              <a:stretch/>
            </p:blipFill>
            <p:spPr>
              <a:xfrm>
                <a:off x="10035863" y="1346263"/>
                <a:ext cx="432000" cy="432000"/>
              </a:xfrm>
              <a:prstGeom prst="ellipse">
                <a:avLst/>
              </a:prstGeom>
            </p:spPr>
          </p:pic>
          <p:sp>
            <p:nvSpPr>
              <p:cNvPr id="30" name="矩形 25">
                <a:extLst>
                  <a:ext uri="{FF2B5EF4-FFF2-40B4-BE49-F238E27FC236}">
                    <a16:creationId xmlns:a16="http://schemas.microsoft.com/office/drawing/2014/main" id="{55160BF4-EA5A-114F-BE10-BFFD2042224A}"/>
                  </a:ext>
                </a:extLst>
              </p:cNvPr>
              <p:cNvSpPr/>
              <p:nvPr/>
            </p:nvSpPr>
            <p:spPr>
              <a:xfrm>
                <a:off x="10714239" y="1406630"/>
                <a:ext cx="6976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Jason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68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804DA-6708-7D41-A4EB-E66697F80ABF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0C47504E-6441-1049-8C44-DBF6D1F8B23C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3" name="Picture 2" descr="Spotify — Logo and Brand Assets">
              <a:extLst>
                <a:ext uri="{FF2B5EF4-FFF2-40B4-BE49-F238E27FC236}">
                  <a16:creationId xmlns:a16="http://schemas.microsoft.com/office/drawing/2014/main" id="{D6F231BF-52A2-BB44-8A88-4BC824C00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ACAFDD-96A6-8342-90CE-7DEABAD22C04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5" name="文本框 22">
                <a:extLst>
                  <a:ext uri="{FF2B5EF4-FFF2-40B4-BE49-F238E27FC236}">
                    <a16:creationId xmlns:a16="http://schemas.microsoft.com/office/drawing/2014/main" id="{BFE3DF97-942D-C14D-84BA-60953CF33423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6" name="矩形 24">
                <a:extLst>
                  <a:ext uri="{FF2B5EF4-FFF2-40B4-BE49-F238E27FC236}">
                    <a16:creationId xmlns:a16="http://schemas.microsoft.com/office/drawing/2014/main" id="{1164B945-2874-1C47-BD70-6F5AA665BD46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8B67CB-5B58-1F41-952F-49A1FC8EC41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3" name="文本框 27">
                <a:extLst>
                  <a:ext uri="{FF2B5EF4-FFF2-40B4-BE49-F238E27FC236}">
                    <a16:creationId xmlns:a16="http://schemas.microsoft.com/office/drawing/2014/main" id="{9B424269-C015-0948-AD5C-27B4A49C2E12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4" name="矩形 25">
                <a:extLst>
                  <a:ext uri="{FF2B5EF4-FFF2-40B4-BE49-F238E27FC236}">
                    <a16:creationId xmlns:a16="http://schemas.microsoft.com/office/drawing/2014/main" id="{066E680C-E85C-974A-939C-2EC281C542B9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BBD240-7B0E-404A-8D7D-D5AAFAAEA622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1" name="文本框 28">
                <a:extLst>
                  <a:ext uri="{FF2B5EF4-FFF2-40B4-BE49-F238E27FC236}">
                    <a16:creationId xmlns:a16="http://schemas.microsoft.com/office/drawing/2014/main" id="{067BF37E-96C4-0344-8C44-AA2A093B4008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2" name="矩形 26">
                <a:extLst>
                  <a:ext uri="{FF2B5EF4-FFF2-40B4-BE49-F238E27FC236}">
                    <a16:creationId xmlns:a16="http://schemas.microsoft.com/office/drawing/2014/main" id="{2F815435-EA5F-4942-ACDA-3148D813BE3C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1B81609F-6409-A846-8551-FD441EA574DD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D0C41A5-0137-574A-AF96-8E13D1616D9E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9" name="矩形 23">
                <a:extLst>
                  <a:ext uri="{FF2B5EF4-FFF2-40B4-BE49-F238E27FC236}">
                    <a16:creationId xmlns:a16="http://schemas.microsoft.com/office/drawing/2014/main" id="{73A2DDC5-E107-9C4B-97B8-846C236953A1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0" name="文本框 31">
                <a:extLst>
                  <a:ext uri="{FF2B5EF4-FFF2-40B4-BE49-F238E27FC236}">
                    <a16:creationId xmlns:a16="http://schemas.microsoft.com/office/drawing/2014/main" id="{9FB32457-94E1-AB46-8C7C-1D79BB2F7F72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Seems like we listened to similar music in 2020…</a:t>
            </a:r>
          </a:p>
        </p:txBody>
      </p:sp>
      <p:pic>
        <p:nvPicPr>
          <p:cNvPr id="38" name="Picture 37" descr="Chart, radar chart&#10;&#10;Description automatically generated">
            <a:extLst>
              <a:ext uri="{FF2B5EF4-FFF2-40B4-BE49-F238E27FC236}">
                <a16:creationId xmlns:a16="http://schemas.microsoft.com/office/drawing/2014/main" id="{8364F059-A28F-0245-8B09-62AF2355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7" t="808" r="5508" b="9913"/>
          <a:stretch/>
        </p:blipFill>
        <p:spPr>
          <a:xfrm>
            <a:off x="2756796" y="1146626"/>
            <a:ext cx="2808000" cy="2808705"/>
          </a:xfrm>
          <a:prstGeom prst="rect">
            <a:avLst/>
          </a:prstGeom>
        </p:spPr>
      </p:pic>
      <p:pic>
        <p:nvPicPr>
          <p:cNvPr id="40" name="Picture 39" descr="Chart, radar chart&#10;&#10;Description automatically generated">
            <a:extLst>
              <a:ext uri="{FF2B5EF4-FFF2-40B4-BE49-F238E27FC236}">
                <a16:creationId xmlns:a16="http://schemas.microsoft.com/office/drawing/2014/main" id="{76A5C8BF-C05F-9C42-AF94-B00AF026A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3" t="823" r="5796" b="9896"/>
          <a:stretch/>
        </p:blipFill>
        <p:spPr>
          <a:xfrm>
            <a:off x="5805723" y="1146626"/>
            <a:ext cx="2808000" cy="2822915"/>
          </a:xfrm>
          <a:prstGeom prst="rect">
            <a:avLst/>
          </a:prstGeom>
        </p:spPr>
      </p:pic>
      <p:pic>
        <p:nvPicPr>
          <p:cNvPr id="42" name="Picture 41" descr="Chart, radar chart&#10;&#10;Description automatically generated">
            <a:extLst>
              <a:ext uri="{FF2B5EF4-FFF2-40B4-BE49-F238E27FC236}">
                <a16:creationId xmlns:a16="http://schemas.microsoft.com/office/drawing/2014/main" id="{9C120695-4A59-CB47-846B-438D47B8E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93" t="912" r="5252" b="9808"/>
          <a:stretch/>
        </p:blipFill>
        <p:spPr>
          <a:xfrm>
            <a:off x="8854649" y="1146626"/>
            <a:ext cx="2808000" cy="280884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4DE2A7-2AC3-FA4D-9906-6C4B0E48E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5" t="1312" r="5403" b="8718"/>
          <a:stretch/>
        </p:blipFill>
        <p:spPr>
          <a:xfrm>
            <a:off x="7330186" y="3996214"/>
            <a:ext cx="2808000" cy="28220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8B33DCE-9915-DF46-A30F-9F55583BDB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" t="931" r="5150" b="9607"/>
          <a:stretch/>
        </p:blipFill>
        <p:spPr>
          <a:xfrm>
            <a:off x="4281259" y="4009697"/>
            <a:ext cx="2808000" cy="28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804DA-6708-7D41-A4EB-E66697F80ABF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0C47504E-6441-1049-8C44-DBF6D1F8B23C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3" name="Picture 2" descr="Spotify — Logo and Brand Assets">
              <a:extLst>
                <a:ext uri="{FF2B5EF4-FFF2-40B4-BE49-F238E27FC236}">
                  <a16:creationId xmlns:a16="http://schemas.microsoft.com/office/drawing/2014/main" id="{D6F231BF-52A2-BB44-8A88-4BC824C00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ACAFDD-96A6-8342-90CE-7DEABAD22C04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5" name="文本框 22">
                <a:extLst>
                  <a:ext uri="{FF2B5EF4-FFF2-40B4-BE49-F238E27FC236}">
                    <a16:creationId xmlns:a16="http://schemas.microsoft.com/office/drawing/2014/main" id="{BFE3DF97-942D-C14D-84BA-60953CF33423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6" name="矩形 24">
                <a:extLst>
                  <a:ext uri="{FF2B5EF4-FFF2-40B4-BE49-F238E27FC236}">
                    <a16:creationId xmlns:a16="http://schemas.microsoft.com/office/drawing/2014/main" id="{1164B945-2874-1C47-BD70-6F5AA665BD46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8B67CB-5B58-1F41-952F-49A1FC8EC41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3" name="文本框 27">
                <a:extLst>
                  <a:ext uri="{FF2B5EF4-FFF2-40B4-BE49-F238E27FC236}">
                    <a16:creationId xmlns:a16="http://schemas.microsoft.com/office/drawing/2014/main" id="{9B424269-C015-0948-AD5C-27B4A49C2E12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4" name="矩形 25">
                <a:extLst>
                  <a:ext uri="{FF2B5EF4-FFF2-40B4-BE49-F238E27FC236}">
                    <a16:creationId xmlns:a16="http://schemas.microsoft.com/office/drawing/2014/main" id="{066E680C-E85C-974A-939C-2EC281C542B9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BBD240-7B0E-404A-8D7D-D5AAFAAEA622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1" name="文本框 28">
                <a:extLst>
                  <a:ext uri="{FF2B5EF4-FFF2-40B4-BE49-F238E27FC236}">
                    <a16:creationId xmlns:a16="http://schemas.microsoft.com/office/drawing/2014/main" id="{067BF37E-96C4-0344-8C44-AA2A093B4008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2" name="矩形 26">
                <a:extLst>
                  <a:ext uri="{FF2B5EF4-FFF2-40B4-BE49-F238E27FC236}">
                    <a16:creationId xmlns:a16="http://schemas.microsoft.com/office/drawing/2014/main" id="{2F815435-EA5F-4942-ACDA-3148D813BE3C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1B81609F-6409-A846-8551-FD441EA574DD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D0C41A5-0137-574A-AF96-8E13D1616D9E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9" name="矩形 23">
                <a:extLst>
                  <a:ext uri="{FF2B5EF4-FFF2-40B4-BE49-F238E27FC236}">
                    <a16:creationId xmlns:a16="http://schemas.microsoft.com/office/drawing/2014/main" id="{73A2DDC5-E107-9C4B-97B8-846C236953A1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0" name="文本框 31">
                <a:extLst>
                  <a:ext uri="{FF2B5EF4-FFF2-40B4-BE49-F238E27FC236}">
                    <a16:creationId xmlns:a16="http://schemas.microsoft.com/office/drawing/2014/main" id="{9FB32457-94E1-AB46-8C7C-1D79BB2F7F72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7" name="文本框 4">
            <a:extLst>
              <a:ext uri="{FF2B5EF4-FFF2-40B4-BE49-F238E27FC236}">
                <a16:creationId xmlns:a16="http://schemas.microsoft.com/office/drawing/2014/main" id="{71F28D88-D321-C049-83C2-0512875DDDEC}"/>
              </a:ext>
            </a:extLst>
          </p:cNvPr>
          <p:cNvSpPr txBox="1"/>
          <p:nvPr/>
        </p:nvSpPr>
        <p:spPr>
          <a:xfrm>
            <a:off x="2756796" y="318315"/>
            <a:ext cx="8905853" cy="8309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there are some differences though!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11525-DFFF-9E4F-95F6-CD5033A21270}"/>
              </a:ext>
            </a:extLst>
          </p:cNvPr>
          <p:cNvGrpSpPr/>
          <p:nvPr/>
        </p:nvGrpSpPr>
        <p:grpSpPr>
          <a:xfrm>
            <a:off x="2773947" y="1527225"/>
            <a:ext cx="8871549" cy="4354121"/>
            <a:chOff x="2791100" y="1300820"/>
            <a:chExt cx="8871549" cy="4354121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A761E4EC-840E-D64C-A599-6E1DED4D7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7" t="736" r="699" b="693"/>
            <a:stretch/>
          </p:blipFill>
          <p:spPr>
            <a:xfrm>
              <a:off x="7306649" y="1300820"/>
              <a:ext cx="4356000" cy="435412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91EB22-01F6-6442-970C-6FA8A260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" t="736" r="592" b="693"/>
            <a:stretch/>
          </p:blipFill>
          <p:spPr>
            <a:xfrm>
              <a:off x="2791100" y="1300820"/>
              <a:ext cx="4356000" cy="4354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7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">
            <a:extLst>
              <a:ext uri="{FF2B5EF4-FFF2-40B4-BE49-F238E27FC236}">
                <a16:creationId xmlns:a16="http://schemas.microsoft.com/office/drawing/2014/main" id="{532DD07B-09D2-4844-BD3A-2F90B9DF7491}"/>
              </a:ext>
            </a:extLst>
          </p:cNvPr>
          <p:cNvSpPr txBox="1"/>
          <p:nvPr/>
        </p:nvSpPr>
        <p:spPr>
          <a:xfrm>
            <a:off x="2785824" y="318315"/>
            <a:ext cx="7867662" cy="895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But what makes a song popular?</a:t>
            </a:r>
            <a:endParaRPr kumimoji="1" lang="en-US" altLang="zh-CN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8828C2-97D4-E344-AA8C-E4FBF214F3C4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7E3F7BE0-BAE6-954F-969A-AEFBDBA1A0B0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" descr="Spotify — Logo and Brand Assets">
              <a:extLst>
                <a:ext uri="{FF2B5EF4-FFF2-40B4-BE49-F238E27FC236}">
                  <a16:creationId xmlns:a16="http://schemas.microsoft.com/office/drawing/2014/main" id="{C28B38E5-6FF4-A745-9CF6-AE5DED04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6CC4B9-921E-774C-9A98-E99E9C071DA0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7877B936-DE0A-D44F-B564-E0AF933A1C84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5" name="矩形 24">
                <a:extLst>
                  <a:ext uri="{FF2B5EF4-FFF2-40B4-BE49-F238E27FC236}">
                    <a16:creationId xmlns:a16="http://schemas.microsoft.com/office/drawing/2014/main" id="{9D8EFF4A-A948-ED41-BB49-F5258A83436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948C9-427E-AE46-BE1C-31ED399E233B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2" name="文本框 27">
                <a:extLst>
                  <a:ext uri="{FF2B5EF4-FFF2-40B4-BE49-F238E27FC236}">
                    <a16:creationId xmlns:a16="http://schemas.microsoft.com/office/drawing/2014/main" id="{E00EF0B0-22A0-3E42-8C65-66E02C49516B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3" name="矩形 25">
                <a:extLst>
                  <a:ext uri="{FF2B5EF4-FFF2-40B4-BE49-F238E27FC236}">
                    <a16:creationId xmlns:a16="http://schemas.microsoft.com/office/drawing/2014/main" id="{61463DB8-05E4-E548-9F5F-5D7C37EDE1B8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8BEA99-121C-8040-8F60-08CEC89BF924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0" name="文本框 28">
                <a:extLst>
                  <a:ext uri="{FF2B5EF4-FFF2-40B4-BE49-F238E27FC236}">
                    <a16:creationId xmlns:a16="http://schemas.microsoft.com/office/drawing/2014/main" id="{46735EC6-33E2-964B-ADC6-1CA0BB0EF0E3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16B188A-6437-1543-B0FB-D5877164BE41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53A8DA0-5604-764B-9C06-7F49E2006278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36AFC9-9DBC-384E-BDD2-E18DB2242E49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8" name="矩形 23">
                <a:extLst>
                  <a:ext uri="{FF2B5EF4-FFF2-40B4-BE49-F238E27FC236}">
                    <a16:creationId xmlns:a16="http://schemas.microsoft.com/office/drawing/2014/main" id="{AE79ECF7-19C1-AD47-8AD1-FA117803A693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85130A75-B0D4-6D46-B661-197EAC6CA8EC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sp>
        <p:nvSpPr>
          <p:cNvPr id="36" name="文本框 4">
            <a:extLst>
              <a:ext uri="{FF2B5EF4-FFF2-40B4-BE49-F238E27FC236}">
                <a16:creationId xmlns:a16="http://schemas.microsoft.com/office/drawing/2014/main" id="{5A6C629A-55FB-CF47-A7A4-B5AFFA58C729}"/>
              </a:ext>
            </a:extLst>
          </p:cNvPr>
          <p:cNvSpPr txBox="1"/>
          <p:nvPr/>
        </p:nvSpPr>
        <p:spPr>
          <a:xfrm>
            <a:off x="5361710" y="3275111"/>
            <a:ext cx="6010894" cy="2212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Surely the most </a:t>
            </a:r>
            <a:b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popular playlist on </a:t>
            </a:r>
            <a:b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kumimoji="1" lang="en-US" altLang="zh-CN" sz="3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Spotify will tell us!</a:t>
            </a:r>
            <a:endParaRPr kumimoji="1" lang="en-US" altLang="zh-CN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screen, picture frame, display&#10;&#10;Description automatically generated">
            <a:extLst>
              <a:ext uri="{FF2B5EF4-FFF2-40B4-BE49-F238E27FC236}">
                <a16:creationId xmlns:a16="http://schemas.microsoft.com/office/drawing/2014/main" id="{2AC23716-50B0-A643-A864-F7CF826A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49" y="2700278"/>
            <a:ext cx="2730500" cy="3695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7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otify Logo Transparent Background - Transparent Background Spotify Logo  png - free transparent png images - pngaaa.com">
            <a:extLst>
              <a:ext uri="{FF2B5EF4-FFF2-40B4-BE49-F238E27FC236}">
                <a16:creationId xmlns:a16="http://schemas.microsoft.com/office/drawing/2014/main" id="{9CDE2D11-1CD0-CB4E-9F59-0C8D171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4" b="90000" l="7000" r="91111">
                        <a14:foregroundMark x1="7000" y1="44574" x2="7000" y2="45532"/>
                        <a14:foregroundMark x1="7333" y1="43404" x2="7333" y2="51383"/>
                        <a14:foregroundMark x1="7333" y1="51383" x2="9000" y2="56383"/>
                        <a14:foregroundMark x1="33667" y1="10000" x2="48556" y2="7979"/>
                        <a14:foregroundMark x1="48556" y1="7979" x2="52667" y2="6064"/>
                        <a14:foregroundMark x1="90667" y1="37340" x2="91111" y2="52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33" y="2029526"/>
            <a:ext cx="2679734" cy="2798949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5207823-3692-AA41-ACF2-5229BDFC627A}"/>
              </a:ext>
            </a:extLst>
          </p:cNvPr>
          <p:cNvGrpSpPr/>
          <p:nvPr/>
        </p:nvGrpSpPr>
        <p:grpSpPr>
          <a:xfrm>
            <a:off x="-8751" y="0"/>
            <a:ext cx="2544780" cy="6858000"/>
            <a:chOff x="20277" y="0"/>
            <a:chExt cx="2544780" cy="6858000"/>
          </a:xfrm>
        </p:grpSpPr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21427E58-EA76-F64C-8074-5217E41203A0}"/>
                </a:ext>
              </a:extLst>
            </p:cNvPr>
            <p:cNvSpPr/>
            <p:nvPr/>
          </p:nvSpPr>
          <p:spPr>
            <a:xfrm>
              <a:off x="20277" y="0"/>
              <a:ext cx="254478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3" name="Picture 2" descr="Spotify — Logo and Brand Assets">
              <a:extLst>
                <a:ext uri="{FF2B5EF4-FFF2-40B4-BE49-F238E27FC236}">
                  <a16:creationId xmlns:a16="http://schemas.microsoft.com/office/drawing/2014/main" id="{E101C0B3-4C48-6543-84BA-D30FD2957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44" y="318315"/>
              <a:ext cx="1944414" cy="5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CD3A588-E405-F842-9D95-16EFA6D0B3D1}"/>
                </a:ext>
              </a:extLst>
            </p:cNvPr>
            <p:cNvGrpSpPr/>
            <p:nvPr/>
          </p:nvGrpSpPr>
          <p:grpSpPr>
            <a:xfrm>
              <a:off x="241044" y="1219448"/>
              <a:ext cx="1540747" cy="307777"/>
              <a:chOff x="241044" y="1219448"/>
              <a:chExt cx="1540747" cy="307777"/>
            </a:xfrm>
          </p:grpSpPr>
          <p:sp>
            <p:nvSpPr>
              <p:cNvPr id="35" name="文本框 22">
                <a:extLst>
                  <a:ext uri="{FF2B5EF4-FFF2-40B4-BE49-F238E27FC236}">
                    <a16:creationId xmlns:a16="http://schemas.microsoft.com/office/drawing/2014/main" id="{31032264-F9DC-C54C-81AC-C9973AD983B9}"/>
                  </a:ext>
                </a:extLst>
              </p:cNvPr>
              <p:cNvSpPr txBox="1"/>
              <p:nvPr/>
            </p:nvSpPr>
            <p:spPr>
              <a:xfrm>
                <a:off x="241044" y="121944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 </a:t>
                </a:r>
              </a:p>
            </p:txBody>
          </p:sp>
          <p:sp>
            <p:nvSpPr>
              <p:cNvPr id="36" name="矩形 24">
                <a:extLst>
                  <a:ext uri="{FF2B5EF4-FFF2-40B4-BE49-F238E27FC236}">
                    <a16:creationId xmlns:a16="http://schemas.microsoft.com/office/drawing/2014/main" id="{7693D51A-2ACC-2C4A-A2ED-5263A274EB8A}"/>
                  </a:ext>
                </a:extLst>
              </p:cNvPr>
              <p:cNvSpPr/>
              <p:nvPr/>
            </p:nvSpPr>
            <p:spPr>
              <a:xfrm>
                <a:off x="558379" y="1219448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Introduction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ADB085E-59D8-E84C-A46F-FD327A4816BA}"/>
                </a:ext>
              </a:extLst>
            </p:cNvPr>
            <p:cNvGrpSpPr/>
            <p:nvPr/>
          </p:nvGrpSpPr>
          <p:grpSpPr>
            <a:xfrm>
              <a:off x="241044" y="1911704"/>
              <a:ext cx="1885393" cy="314821"/>
              <a:chOff x="241044" y="1921854"/>
              <a:chExt cx="1885393" cy="314821"/>
            </a:xfrm>
          </p:grpSpPr>
          <p:sp>
            <p:nvSpPr>
              <p:cNvPr id="33" name="文本框 27">
                <a:extLst>
                  <a:ext uri="{FF2B5EF4-FFF2-40B4-BE49-F238E27FC236}">
                    <a16:creationId xmlns:a16="http://schemas.microsoft.com/office/drawing/2014/main" id="{13E7BEA2-FBDE-AE45-9FD1-D69A80EDE1E6}"/>
                  </a:ext>
                </a:extLst>
              </p:cNvPr>
              <p:cNvSpPr txBox="1"/>
              <p:nvPr/>
            </p:nvSpPr>
            <p:spPr>
              <a:xfrm>
                <a:off x="241044" y="1928898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 </a:t>
                </a:r>
              </a:p>
            </p:txBody>
          </p:sp>
          <p:sp>
            <p:nvSpPr>
              <p:cNvPr id="34" name="矩形 25">
                <a:extLst>
                  <a:ext uri="{FF2B5EF4-FFF2-40B4-BE49-F238E27FC236}">
                    <a16:creationId xmlns:a16="http://schemas.microsoft.com/office/drawing/2014/main" id="{8F9A3C11-D619-474F-90A3-7B670C379B11}"/>
                  </a:ext>
                </a:extLst>
              </p:cNvPr>
              <p:cNvSpPr/>
              <p:nvPr/>
            </p:nvSpPr>
            <p:spPr>
              <a:xfrm>
                <a:off x="558379" y="1921854"/>
                <a:ext cx="1568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preferences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CC1D966-1B27-A046-9A5B-230C32B62D06}"/>
                </a:ext>
              </a:extLst>
            </p:cNvPr>
            <p:cNvGrpSpPr/>
            <p:nvPr/>
          </p:nvGrpSpPr>
          <p:grpSpPr>
            <a:xfrm>
              <a:off x="241044" y="2611004"/>
              <a:ext cx="2261749" cy="313495"/>
              <a:chOff x="241044" y="2763422"/>
              <a:chExt cx="2261749" cy="313495"/>
            </a:xfrm>
          </p:grpSpPr>
          <p:sp>
            <p:nvSpPr>
              <p:cNvPr id="31" name="文本框 28">
                <a:extLst>
                  <a:ext uri="{FF2B5EF4-FFF2-40B4-BE49-F238E27FC236}">
                    <a16:creationId xmlns:a16="http://schemas.microsoft.com/office/drawing/2014/main" id="{90321FD0-0A64-5C4E-A050-CB88F13BF849}"/>
                  </a:ext>
                </a:extLst>
              </p:cNvPr>
              <p:cNvSpPr txBox="1"/>
              <p:nvPr/>
            </p:nvSpPr>
            <p:spPr>
              <a:xfrm>
                <a:off x="241044" y="2763422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 </a:t>
                </a:r>
              </a:p>
            </p:txBody>
          </p:sp>
          <p:sp>
            <p:nvSpPr>
              <p:cNvPr id="32" name="矩形 26">
                <a:extLst>
                  <a:ext uri="{FF2B5EF4-FFF2-40B4-BE49-F238E27FC236}">
                    <a16:creationId xmlns:a16="http://schemas.microsoft.com/office/drawing/2014/main" id="{2CCF1975-8418-DF46-88A1-D8B8238475BD}"/>
                  </a:ext>
                </a:extLst>
              </p:cNvPr>
              <p:cNvSpPr/>
              <p:nvPr/>
            </p:nvSpPr>
            <p:spPr>
              <a:xfrm>
                <a:off x="558379" y="2769140"/>
                <a:ext cx="19444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rgbClr val="1DB954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Song popularity</a:t>
                </a:r>
              </a:p>
            </p:txBody>
          </p:sp>
        </p:grp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1618E581-E269-8943-B887-7C7DE0F92157}"/>
                </a:ext>
              </a:extLst>
            </p:cNvPr>
            <p:cNvSpPr/>
            <p:nvPr/>
          </p:nvSpPr>
          <p:spPr>
            <a:xfrm rot="13500000">
              <a:off x="2198592" y="2720879"/>
              <a:ext cx="99466" cy="9946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15E039-DF3E-7242-A7B6-1A4D14155E3E}"/>
                </a:ext>
              </a:extLst>
            </p:cNvPr>
            <p:cNvGrpSpPr/>
            <p:nvPr/>
          </p:nvGrpSpPr>
          <p:grpSpPr>
            <a:xfrm>
              <a:off x="241044" y="3275111"/>
              <a:ext cx="2289057" cy="307777"/>
              <a:chOff x="241044" y="6078000"/>
              <a:chExt cx="2289057" cy="307777"/>
            </a:xfrm>
          </p:grpSpPr>
          <p:sp>
            <p:nvSpPr>
              <p:cNvPr id="29" name="矩形 23">
                <a:extLst>
                  <a:ext uri="{FF2B5EF4-FFF2-40B4-BE49-F238E27FC236}">
                    <a16:creationId xmlns:a16="http://schemas.microsoft.com/office/drawing/2014/main" id="{F051C87A-17C9-FE49-9CAE-5E4462B40F1F}"/>
                  </a:ext>
                </a:extLst>
              </p:cNvPr>
              <p:cNvSpPr/>
              <p:nvPr/>
            </p:nvSpPr>
            <p:spPr>
              <a:xfrm>
                <a:off x="558379" y="6078000"/>
                <a:ext cx="19717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Conclusion</a:t>
                </a:r>
              </a:p>
            </p:txBody>
          </p:sp>
          <p:sp>
            <p:nvSpPr>
              <p:cNvPr id="30" name="文本框 31">
                <a:extLst>
                  <a:ext uri="{FF2B5EF4-FFF2-40B4-BE49-F238E27FC236}">
                    <a16:creationId xmlns:a16="http://schemas.microsoft.com/office/drawing/2014/main" id="{D5C96550-B41B-334E-91B4-E4BE2450FA58}"/>
                  </a:ext>
                </a:extLst>
              </p:cNvPr>
              <p:cNvSpPr txBox="1"/>
              <p:nvPr/>
            </p:nvSpPr>
            <p:spPr>
              <a:xfrm>
                <a:off x="241044" y="6078000"/>
                <a:ext cx="599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>
                        <a:lumMod val="9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 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9AF550-1676-EA49-B937-57A7EBCA4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028" y="-1"/>
            <a:ext cx="9662637" cy="4287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1B384-AD46-9F42-8A67-AC786F43D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704" y="3275111"/>
            <a:ext cx="9666000" cy="53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1469</Words>
  <Application>Microsoft Macintosh PowerPoint</Application>
  <PresentationFormat>Widescreen</PresentationFormat>
  <Paragraphs>324</Paragraphs>
  <Slides>27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Helvetica Neue</vt:lpstr>
      <vt:lpstr>Helvetica Neue Light</vt:lpstr>
      <vt:lpstr>Montserrat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SG Gemma</dc:creator>
  <cp:lastModifiedBy>Cordes, Marie</cp:lastModifiedBy>
  <cp:revision>177</cp:revision>
  <dcterms:created xsi:type="dcterms:W3CDTF">2020-12-01T21:20:53Z</dcterms:created>
  <dcterms:modified xsi:type="dcterms:W3CDTF">2020-12-03T12:18:27Z</dcterms:modified>
</cp:coreProperties>
</file>